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字由点字倔强黑" charset="1" panose="00020600040101010101"/>
      <p:regular r:id="rId22"/>
    </p:embeddedFont>
    <p:embeddedFont>
      <p:font typeface="阿里巴巴普惠体" charset="1" panose="00020600040101010101"/>
      <p:regular r:id="rId23"/>
    </p:embeddedFont>
    <p:embeddedFont>
      <p:font typeface="字由点字典黑" charset="1" panose="00020600040101010101"/>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3182576" y="1441590"/>
            <a:ext cx="5105424" cy="8845410"/>
            <a:chOff x="0" y="0"/>
            <a:chExt cx="6807232" cy="11793880"/>
          </a:xfrm>
        </p:grpSpPr>
        <p:sp>
          <p:nvSpPr>
            <p:cNvPr name="Freeform 3" id="3"/>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4" id="4"/>
          <p:cNvGrpSpPr/>
          <p:nvPr/>
        </p:nvGrpSpPr>
        <p:grpSpPr>
          <a:xfrm rot="0">
            <a:off x="0" y="0"/>
            <a:ext cx="5105424" cy="8845410"/>
            <a:chOff x="0" y="0"/>
            <a:chExt cx="6807232" cy="11793880"/>
          </a:xfrm>
        </p:grpSpPr>
        <p:sp>
          <p:nvSpPr>
            <p:cNvPr name="Freeform 5" id="5"/>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6" id="6"/>
          <p:cNvGrpSpPr/>
          <p:nvPr/>
        </p:nvGrpSpPr>
        <p:grpSpPr>
          <a:xfrm rot="1800000">
            <a:off x="15570334" y="3032778"/>
            <a:ext cx="1943148" cy="2866262"/>
            <a:chOff x="0" y="0"/>
            <a:chExt cx="2590864" cy="3821682"/>
          </a:xfrm>
        </p:grpSpPr>
        <p:sp>
          <p:nvSpPr>
            <p:cNvPr name="Freeform 7" id="7"/>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grpSp>
        <p:nvGrpSpPr>
          <p:cNvPr name="Group 8" id="8"/>
          <p:cNvGrpSpPr/>
          <p:nvPr/>
        </p:nvGrpSpPr>
        <p:grpSpPr>
          <a:xfrm rot="0">
            <a:off x="543576" y="0"/>
            <a:ext cx="5685201" cy="7192550"/>
            <a:chOff x="0" y="0"/>
            <a:chExt cx="7580268" cy="9590066"/>
          </a:xfrm>
        </p:grpSpPr>
        <p:sp>
          <p:nvSpPr>
            <p:cNvPr name="Freeform 9" id="9"/>
            <p:cNvSpPr/>
            <p:nvPr/>
          </p:nvSpPr>
          <p:spPr>
            <a:xfrm flipH="false" flipV="false" rot="0">
              <a:off x="-183896" y="0"/>
              <a:ext cx="7764145" cy="9774047"/>
            </a:xfrm>
            <a:custGeom>
              <a:avLst/>
              <a:gdLst/>
              <a:ahLst/>
              <a:cxnLst/>
              <a:rect r="r" b="b" t="t" l="l"/>
              <a:pathLst>
                <a:path h="9774047" w="7764145">
                  <a:moveTo>
                    <a:pt x="4772533" y="0"/>
                  </a:moveTo>
                  <a:lnTo>
                    <a:pt x="7764145" y="0"/>
                  </a:lnTo>
                  <a:lnTo>
                    <a:pt x="2601468" y="8942197"/>
                  </a:lnTo>
                  <a:cubicBezTo>
                    <a:pt x="2243709" y="9561830"/>
                    <a:pt x="1451483" y="9774047"/>
                    <a:pt x="831850" y="9416415"/>
                  </a:cubicBezTo>
                  <a:cubicBezTo>
                    <a:pt x="212217" y="9058783"/>
                    <a:pt x="0" y="8266430"/>
                    <a:pt x="357632" y="7646797"/>
                  </a:cubicBezTo>
                  <a:lnTo>
                    <a:pt x="4772533" y="0"/>
                  </a:lnTo>
                  <a:close/>
                </a:path>
              </a:pathLst>
            </a:custGeom>
            <a:solidFill>
              <a:srgbClr val="4C77D2"/>
            </a:solidFill>
          </p:spPr>
        </p:sp>
      </p:grpSp>
      <p:grpSp>
        <p:nvGrpSpPr>
          <p:cNvPr name="Group 10" id="10"/>
          <p:cNvGrpSpPr/>
          <p:nvPr/>
        </p:nvGrpSpPr>
        <p:grpSpPr>
          <a:xfrm rot="0">
            <a:off x="12059224" y="6674886"/>
            <a:ext cx="3618035" cy="3612114"/>
            <a:chOff x="0" y="0"/>
            <a:chExt cx="4824046" cy="4816152"/>
          </a:xfrm>
        </p:grpSpPr>
        <p:sp>
          <p:nvSpPr>
            <p:cNvPr name="Freeform 11" id="11"/>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sp>
        <p:nvSpPr>
          <p:cNvPr name="TextBox 12" id="12"/>
          <p:cNvSpPr txBox="true"/>
          <p:nvPr/>
        </p:nvSpPr>
        <p:spPr>
          <a:xfrm rot="0">
            <a:off x="7833528" y="6684411"/>
            <a:ext cx="3121226" cy="866731"/>
          </a:xfrm>
          <a:prstGeom prst="rect">
            <a:avLst/>
          </a:prstGeom>
        </p:spPr>
        <p:txBody>
          <a:bodyPr anchor="t" rtlCol="false" tIns="0" lIns="0" bIns="0" rIns="0">
            <a:spAutoFit/>
          </a:bodyPr>
          <a:lstStyle/>
          <a:p>
            <a:pPr algn="ctr">
              <a:lnSpc>
                <a:spcPts val="6959"/>
              </a:lnSpc>
            </a:pPr>
            <a:r>
              <a:rPr lang="en-US" sz="5799">
                <a:solidFill>
                  <a:srgbClr val="000000"/>
                </a:solidFill>
                <a:latin typeface="字由点字倔强黑"/>
                <a:ea typeface="字由点字倔强黑"/>
                <a:cs typeface="字由点字倔强黑"/>
                <a:sym typeface="字由点字倔强黑"/>
              </a:rPr>
              <a:t>第 9 组</a:t>
            </a:r>
          </a:p>
        </p:txBody>
      </p:sp>
      <p:sp>
        <p:nvSpPr>
          <p:cNvPr name="TextBox 13" id="13"/>
          <p:cNvSpPr txBox="true"/>
          <p:nvPr/>
        </p:nvSpPr>
        <p:spPr>
          <a:xfrm rot="0">
            <a:off x="3651477" y="4853146"/>
            <a:ext cx="11891808" cy="1597939"/>
          </a:xfrm>
          <a:prstGeom prst="rect">
            <a:avLst/>
          </a:prstGeom>
        </p:spPr>
        <p:txBody>
          <a:bodyPr anchor="t" rtlCol="false" tIns="0" lIns="0" bIns="0" rIns="0">
            <a:spAutoFit/>
          </a:bodyPr>
          <a:lstStyle/>
          <a:p>
            <a:pPr algn="ctr">
              <a:lnSpc>
                <a:spcPts val="12506"/>
              </a:lnSpc>
            </a:pPr>
            <a:r>
              <a:rPr lang="en-US" sz="10422">
                <a:solidFill>
                  <a:srgbClr val="113AA6"/>
                </a:solidFill>
                <a:latin typeface="字由点字倔强黑"/>
                <a:ea typeface="字由点字倔强黑"/>
                <a:cs typeface="字由点字倔强黑"/>
                <a:sym typeface="字由点字倔强黑"/>
              </a:rPr>
              <a:t>VollyballOnline</a:t>
            </a:r>
          </a:p>
        </p:txBody>
      </p:sp>
      <p:sp>
        <p:nvSpPr>
          <p:cNvPr name="TextBox 14" id="14"/>
          <p:cNvSpPr txBox="true"/>
          <p:nvPr/>
        </p:nvSpPr>
        <p:spPr>
          <a:xfrm rot="0">
            <a:off x="4355000" y="2955955"/>
            <a:ext cx="10078283" cy="1906716"/>
          </a:xfrm>
          <a:prstGeom prst="rect">
            <a:avLst/>
          </a:prstGeom>
        </p:spPr>
        <p:txBody>
          <a:bodyPr anchor="t" rtlCol="false" tIns="0" lIns="0" bIns="0" rIns="0">
            <a:spAutoFit/>
          </a:bodyPr>
          <a:lstStyle/>
          <a:p>
            <a:pPr algn="ctr">
              <a:lnSpc>
                <a:spcPts val="15008"/>
              </a:lnSpc>
            </a:pPr>
            <a:r>
              <a:rPr lang="en-US" sz="12506">
                <a:solidFill>
                  <a:srgbClr val="113AA6"/>
                </a:solidFill>
                <a:latin typeface="字由点字倔强黑"/>
                <a:ea typeface="字由点字倔强黑"/>
                <a:cs typeface="字由点字倔强黑"/>
                <a:sym typeface="字由点字倔强黑"/>
              </a:rPr>
              <a:t>第三阶段汇报</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38943" y="2925211"/>
            <a:ext cx="8705705" cy="2009775"/>
          </a:xfrm>
          <a:prstGeom prst="rect">
            <a:avLst/>
          </a:prstGeom>
        </p:spPr>
        <p:txBody>
          <a:bodyPr anchor="t" rtlCol="false" tIns="0" lIns="0" bIns="0" rIns="0">
            <a:spAutoFit/>
          </a:bodyPr>
          <a:lstStyle/>
          <a:p>
            <a:pPr algn="ctr">
              <a:lnSpc>
                <a:spcPts val="15849"/>
              </a:lnSpc>
            </a:pPr>
            <a:r>
              <a:rPr lang="en-US" sz="13207">
                <a:solidFill>
                  <a:srgbClr val="113AA6"/>
                </a:solidFill>
                <a:latin typeface="字由点字倔强黑"/>
                <a:ea typeface="字由点字倔强黑"/>
                <a:cs typeface="字由点字倔强黑"/>
                <a:sym typeface="字由点字倔强黑"/>
              </a:rPr>
              <a:t>PART 03</a:t>
            </a:r>
          </a:p>
        </p:txBody>
      </p:sp>
      <p:grpSp>
        <p:nvGrpSpPr>
          <p:cNvPr name="Group 3" id="3"/>
          <p:cNvGrpSpPr/>
          <p:nvPr/>
        </p:nvGrpSpPr>
        <p:grpSpPr>
          <a:xfrm rot="-10800000">
            <a:off x="13182576" y="1441590"/>
            <a:ext cx="5105424" cy="8845410"/>
            <a:chOff x="0" y="0"/>
            <a:chExt cx="6807232" cy="11793880"/>
          </a:xfrm>
        </p:grpSpPr>
        <p:sp>
          <p:nvSpPr>
            <p:cNvPr name="Freeform 4" id="4"/>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5" id="5"/>
          <p:cNvGrpSpPr/>
          <p:nvPr/>
        </p:nvGrpSpPr>
        <p:grpSpPr>
          <a:xfrm rot="0">
            <a:off x="12059224" y="6674886"/>
            <a:ext cx="3618035" cy="3612114"/>
            <a:chOff x="0" y="0"/>
            <a:chExt cx="4824046" cy="4816152"/>
          </a:xfrm>
        </p:grpSpPr>
        <p:sp>
          <p:nvSpPr>
            <p:cNvPr name="Freeform 6" id="6"/>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grpSp>
        <p:nvGrpSpPr>
          <p:cNvPr name="Group 7" id="7"/>
          <p:cNvGrpSpPr/>
          <p:nvPr/>
        </p:nvGrpSpPr>
        <p:grpSpPr>
          <a:xfrm rot="0">
            <a:off x="0" y="0"/>
            <a:ext cx="5105424" cy="8845410"/>
            <a:chOff x="0" y="0"/>
            <a:chExt cx="6807232" cy="11793880"/>
          </a:xfrm>
        </p:grpSpPr>
        <p:sp>
          <p:nvSpPr>
            <p:cNvPr name="Freeform 8" id="8"/>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9" id="9"/>
          <p:cNvGrpSpPr/>
          <p:nvPr/>
        </p:nvGrpSpPr>
        <p:grpSpPr>
          <a:xfrm rot="-9000000">
            <a:off x="774517" y="4387960"/>
            <a:ext cx="1943148" cy="2866262"/>
            <a:chOff x="0" y="0"/>
            <a:chExt cx="2590864" cy="3821682"/>
          </a:xfrm>
        </p:grpSpPr>
        <p:sp>
          <p:nvSpPr>
            <p:cNvPr name="Freeform 10" id="10"/>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sp>
        <p:nvSpPr>
          <p:cNvPr name="TextBox 11" id="11"/>
          <p:cNvSpPr txBox="true"/>
          <p:nvPr/>
        </p:nvSpPr>
        <p:spPr>
          <a:xfrm rot="0">
            <a:off x="3267537" y="5236655"/>
            <a:ext cx="12648516" cy="1438231"/>
          </a:xfrm>
          <a:prstGeom prst="rect">
            <a:avLst/>
          </a:prstGeom>
        </p:spPr>
        <p:txBody>
          <a:bodyPr anchor="t" rtlCol="false" tIns="0" lIns="0" bIns="0" rIns="0">
            <a:spAutoFit/>
          </a:bodyPr>
          <a:lstStyle/>
          <a:p>
            <a:pPr algn="ctr">
              <a:lnSpc>
                <a:spcPts val="5759"/>
              </a:lnSpc>
            </a:pPr>
            <a:r>
              <a:rPr lang="en-US" sz="4800">
                <a:solidFill>
                  <a:srgbClr val="315CBE"/>
                </a:solidFill>
                <a:latin typeface="字由点字倔强黑"/>
                <a:ea typeface="字由点字倔强黑"/>
                <a:cs typeface="字由点字倔强黑"/>
                <a:sym typeface="字由点字倔强黑"/>
              </a:rPr>
              <a:t>User experience and Improvement</a:t>
            </a:r>
          </a:p>
          <a:p>
            <a:pPr algn="ctr">
              <a:lnSpc>
                <a:spcPts val="5759"/>
              </a:lnSpc>
            </a:pPr>
            <a:r>
              <a:rPr lang="en-US" sz="4800">
                <a:solidFill>
                  <a:srgbClr val="315CBE"/>
                </a:solidFill>
                <a:latin typeface="字由点字倔强黑"/>
                <a:ea typeface="字由点字倔强黑"/>
                <a:cs typeface="字由点字倔强黑"/>
                <a:sym typeface="字由点字倔强黑"/>
              </a:rPr>
              <a:t>effects</a:t>
            </a:r>
          </a:p>
        </p:txBody>
      </p:sp>
      <p:sp>
        <p:nvSpPr>
          <p:cNvPr name="TextBox 12" id="12"/>
          <p:cNvSpPr txBox="true"/>
          <p:nvPr/>
        </p:nvSpPr>
        <p:spPr>
          <a:xfrm rot="0">
            <a:off x="6359010" y="7010720"/>
            <a:ext cx="6465570" cy="409619"/>
          </a:xfrm>
          <a:prstGeom prst="rect">
            <a:avLst/>
          </a:prstGeom>
        </p:spPr>
        <p:txBody>
          <a:bodyPr anchor="t" rtlCol="false" tIns="0" lIns="0" bIns="0" rIns="0">
            <a:spAutoFit/>
          </a:bodyPr>
          <a:lstStyle/>
          <a:p>
            <a:pPr algn="ctr">
              <a:lnSpc>
                <a:spcPts val="3240"/>
              </a:lnSpc>
            </a:pPr>
            <a:r>
              <a:rPr lang="en-US" sz="2700">
                <a:solidFill>
                  <a:srgbClr val="000000"/>
                </a:solidFill>
                <a:latin typeface="阿里巴巴普惠体"/>
                <a:ea typeface="阿里巴巴普惠体"/>
                <a:cs typeface="阿里巴巴普惠体"/>
                <a:sym typeface="阿里巴巴普惠体"/>
              </a:rPr>
              <a:t>用户体验与改进</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Freeform 10" id="10"/>
          <p:cNvSpPr/>
          <p:nvPr/>
        </p:nvSpPr>
        <p:spPr>
          <a:xfrm flipH="false" flipV="false" rot="0">
            <a:off x="591576" y="2158236"/>
            <a:ext cx="6594317" cy="1293822"/>
          </a:xfrm>
          <a:custGeom>
            <a:avLst/>
            <a:gdLst/>
            <a:ahLst/>
            <a:cxnLst/>
            <a:rect r="r" b="b" t="t" l="l"/>
            <a:pathLst>
              <a:path h="1293822" w="6594317">
                <a:moveTo>
                  <a:pt x="0" y="0"/>
                </a:moveTo>
                <a:lnTo>
                  <a:pt x="6594317" y="0"/>
                </a:lnTo>
                <a:lnTo>
                  <a:pt x="6594317" y="1293822"/>
                </a:lnTo>
                <a:lnTo>
                  <a:pt x="0" y="1293822"/>
                </a:lnTo>
                <a:lnTo>
                  <a:pt x="0" y="0"/>
                </a:lnTo>
                <a:close/>
              </a:path>
            </a:pathLst>
          </a:custGeom>
          <a:blipFill>
            <a:blip r:embed="rId2"/>
            <a:stretch>
              <a:fillRect l="0" t="0" r="0" b="0"/>
            </a:stretch>
          </a:blipFill>
        </p:spPr>
      </p:sp>
      <p:sp>
        <p:nvSpPr>
          <p:cNvPr name="Freeform 11" id="11"/>
          <p:cNvSpPr/>
          <p:nvPr/>
        </p:nvSpPr>
        <p:spPr>
          <a:xfrm flipH="false" flipV="false" rot="0">
            <a:off x="687002" y="3909563"/>
            <a:ext cx="6719083" cy="1360407"/>
          </a:xfrm>
          <a:custGeom>
            <a:avLst/>
            <a:gdLst/>
            <a:ahLst/>
            <a:cxnLst/>
            <a:rect r="r" b="b" t="t" l="l"/>
            <a:pathLst>
              <a:path h="1360407" w="6719083">
                <a:moveTo>
                  <a:pt x="0" y="0"/>
                </a:moveTo>
                <a:lnTo>
                  <a:pt x="6719083" y="0"/>
                </a:lnTo>
                <a:lnTo>
                  <a:pt x="6719083" y="1360407"/>
                </a:lnTo>
                <a:lnTo>
                  <a:pt x="0" y="1360407"/>
                </a:lnTo>
                <a:lnTo>
                  <a:pt x="0" y="0"/>
                </a:lnTo>
                <a:close/>
              </a:path>
            </a:pathLst>
          </a:custGeom>
          <a:blipFill>
            <a:blip r:embed="rId3"/>
            <a:stretch>
              <a:fillRect l="0" t="0" r="0" b="0"/>
            </a:stretch>
          </a:blipFill>
        </p:spPr>
      </p:sp>
      <p:sp>
        <p:nvSpPr>
          <p:cNvPr name="Freeform 12" id="12"/>
          <p:cNvSpPr/>
          <p:nvPr/>
        </p:nvSpPr>
        <p:spPr>
          <a:xfrm flipH="false" flipV="false" rot="0">
            <a:off x="687002" y="5727474"/>
            <a:ext cx="7064547" cy="1256766"/>
          </a:xfrm>
          <a:custGeom>
            <a:avLst/>
            <a:gdLst/>
            <a:ahLst/>
            <a:cxnLst/>
            <a:rect r="r" b="b" t="t" l="l"/>
            <a:pathLst>
              <a:path h="1256766" w="7064547">
                <a:moveTo>
                  <a:pt x="0" y="0"/>
                </a:moveTo>
                <a:lnTo>
                  <a:pt x="7064546" y="0"/>
                </a:lnTo>
                <a:lnTo>
                  <a:pt x="7064546" y="1256766"/>
                </a:lnTo>
                <a:lnTo>
                  <a:pt x="0" y="1256766"/>
                </a:lnTo>
                <a:lnTo>
                  <a:pt x="0" y="0"/>
                </a:lnTo>
                <a:close/>
              </a:path>
            </a:pathLst>
          </a:custGeom>
          <a:blipFill>
            <a:blip r:embed="rId4"/>
            <a:stretch>
              <a:fillRect l="0" t="0" r="0" b="0"/>
            </a:stretch>
          </a:blipFill>
        </p:spPr>
      </p:sp>
      <p:sp>
        <p:nvSpPr>
          <p:cNvPr name="Freeform 13" id="13"/>
          <p:cNvSpPr/>
          <p:nvPr/>
        </p:nvSpPr>
        <p:spPr>
          <a:xfrm flipH="false" flipV="false" rot="0">
            <a:off x="591576" y="7432763"/>
            <a:ext cx="7973469" cy="1645630"/>
          </a:xfrm>
          <a:custGeom>
            <a:avLst/>
            <a:gdLst/>
            <a:ahLst/>
            <a:cxnLst/>
            <a:rect r="r" b="b" t="t" l="l"/>
            <a:pathLst>
              <a:path h="1645630" w="7973469">
                <a:moveTo>
                  <a:pt x="0" y="0"/>
                </a:moveTo>
                <a:lnTo>
                  <a:pt x="7973469" y="0"/>
                </a:lnTo>
                <a:lnTo>
                  <a:pt x="7973469" y="1645630"/>
                </a:lnTo>
                <a:lnTo>
                  <a:pt x="0" y="1645630"/>
                </a:lnTo>
                <a:lnTo>
                  <a:pt x="0" y="0"/>
                </a:lnTo>
                <a:close/>
              </a:path>
            </a:pathLst>
          </a:custGeom>
          <a:blipFill>
            <a:blip r:embed="rId5"/>
            <a:stretch>
              <a:fillRect l="0" t="0" r="0" b="0"/>
            </a:stretch>
          </a:blipFill>
        </p:spPr>
      </p:sp>
      <p:sp>
        <p:nvSpPr>
          <p:cNvPr name="Freeform 14" id="14"/>
          <p:cNvSpPr/>
          <p:nvPr/>
        </p:nvSpPr>
        <p:spPr>
          <a:xfrm flipH="false" flipV="false" rot="0">
            <a:off x="8375278" y="2695093"/>
            <a:ext cx="8294383" cy="1734643"/>
          </a:xfrm>
          <a:custGeom>
            <a:avLst/>
            <a:gdLst/>
            <a:ahLst/>
            <a:cxnLst/>
            <a:rect r="r" b="b" t="t" l="l"/>
            <a:pathLst>
              <a:path h="1734643" w="8294383">
                <a:moveTo>
                  <a:pt x="0" y="0"/>
                </a:moveTo>
                <a:lnTo>
                  <a:pt x="8294382" y="0"/>
                </a:lnTo>
                <a:lnTo>
                  <a:pt x="8294382" y="1734643"/>
                </a:lnTo>
                <a:lnTo>
                  <a:pt x="0" y="1734643"/>
                </a:lnTo>
                <a:lnTo>
                  <a:pt x="0" y="0"/>
                </a:lnTo>
                <a:close/>
              </a:path>
            </a:pathLst>
          </a:custGeom>
          <a:blipFill>
            <a:blip r:embed="rId6"/>
            <a:stretch>
              <a:fillRect l="0" t="0" r="0" b="0"/>
            </a:stretch>
          </a:blipFill>
        </p:spPr>
      </p:sp>
      <p:sp>
        <p:nvSpPr>
          <p:cNvPr name="Freeform 15" id="15"/>
          <p:cNvSpPr/>
          <p:nvPr/>
        </p:nvSpPr>
        <p:spPr>
          <a:xfrm flipH="false" flipV="false" rot="0">
            <a:off x="8726970" y="5008106"/>
            <a:ext cx="8822311" cy="2001207"/>
          </a:xfrm>
          <a:custGeom>
            <a:avLst/>
            <a:gdLst/>
            <a:ahLst/>
            <a:cxnLst/>
            <a:rect r="r" b="b" t="t" l="l"/>
            <a:pathLst>
              <a:path h="2001207" w="8822311">
                <a:moveTo>
                  <a:pt x="0" y="0"/>
                </a:moveTo>
                <a:lnTo>
                  <a:pt x="8822311" y="0"/>
                </a:lnTo>
                <a:lnTo>
                  <a:pt x="8822311" y="2001207"/>
                </a:lnTo>
                <a:lnTo>
                  <a:pt x="0" y="2001207"/>
                </a:lnTo>
                <a:lnTo>
                  <a:pt x="0" y="0"/>
                </a:lnTo>
                <a:close/>
              </a:path>
            </a:pathLst>
          </a:custGeom>
          <a:blipFill>
            <a:blip r:embed="rId7"/>
            <a:stretch>
              <a:fillRect l="0" t="-2794" r="0" b="0"/>
            </a:stretch>
          </a:blipFill>
        </p:spPr>
      </p:sp>
      <p:sp>
        <p:nvSpPr>
          <p:cNvPr name="TextBox 16" id="16"/>
          <p:cNvSpPr txBox="true"/>
          <p:nvPr/>
        </p:nvSpPr>
        <p:spPr>
          <a:xfrm rot="0">
            <a:off x="1691237" y="700109"/>
            <a:ext cx="2589416" cy="647656"/>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用户体验</a:t>
            </a:r>
          </a:p>
        </p:txBody>
      </p:sp>
      <p:sp>
        <p:nvSpPr>
          <p:cNvPr name="TextBox 17" id="17"/>
          <p:cNvSpPr txBox="true"/>
          <p:nvPr/>
        </p:nvSpPr>
        <p:spPr>
          <a:xfrm rot="0">
            <a:off x="2501296" y="1347766"/>
            <a:ext cx="2022735" cy="303328"/>
          </a:xfrm>
          <a:prstGeom prst="rect">
            <a:avLst/>
          </a:prstGeom>
        </p:spPr>
        <p:txBody>
          <a:bodyPr anchor="t" rtlCol="false" tIns="0" lIns="0" bIns="0" rIns="0">
            <a:spAutoFit/>
          </a:bodyPr>
          <a:lstStyle/>
          <a:p>
            <a:pPr algn="ctr">
              <a:lnSpc>
                <a:spcPts val="2431"/>
              </a:lnSpc>
            </a:pPr>
            <a:r>
              <a:rPr lang="en-US" sz="2026">
                <a:solidFill>
                  <a:srgbClr val="000000"/>
                </a:solidFill>
                <a:latin typeface="阿里巴巴普惠体"/>
                <a:ea typeface="阿里巴巴普惠体"/>
                <a:cs typeface="阿里巴巴普惠体"/>
                <a:sym typeface="阿里巴巴普惠体"/>
              </a:rPr>
              <a:t>User Experience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Freeform 10" id="10"/>
          <p:cNvSpPr/>
          <p:nvPr/>
        </p:nvSpPr>
        <p:spPr>
          <a:xfrm flipH="false" flipV="false" rot="0">
            <a:off x="485723" y="5659829"/>
            <a:ext cx="11301259" cy="3121973"/>
          </a:xfrm>
          <a:custGeom>
            <a:avLst/>
            <a:gdLst/>
            <a:ahLst/>
            <a:cxnLst/>
            <a:rect r="r" b="b" t="t" l="l"/>
            <a:pathLst>
              <a:path h="3121973" w="11301259">
                <a:moveTo>
                  <a:pt x="0" y="0"/>
                </a:moveTo>
                <a:lnTo>
                  <a:pt x="11301259" y="0"/>
                </a:lnTo>
                <a:lnTo>
                  <a:pt x="11301259" y="3121973"/>
                </a:lnTo>
                <a:lnTo>
                  <a:pt x="0" y="3121973"/>
                </a:lnTo>
                <a:lnTo>
                  <a:pt x="0" y="0"/>
                </a:lnTo>
                <a:close/>
              </a:path>
            </a:pathLst>
          </a:custGeom>
          <a:blipFill>
            <a:blip r:embed="rId2"/>
            <a:stretch>
              <a:fillRect l="0" t="0" r="0" b="0"/>
            </a:stretch>
          </a:blipFill>
        </p:spPr>
      </p:sp>
      <p:sp>
        <p:nvSpPr>
          <p:cNvPr name="Freeform 11" id="11"/>
          <p:cNvSpPr/>
          <p:nvPr/>
        </p:nvSpPr>
        <p:spPr>
          <a:xfrm flipH="false" flipV="false" rot="0">
            <a:off x="12917461" y="1028700"/>
            <a:ext cx="2577438" cy="3783396"/>
          </a:xfrm>
          <a:custGeom>
            <a:avLst/>
            <a:gdLst/>
            <a:ahLst/>
            <a:cxnLst/>
            <a:rect r="r" b="b" t="t" l="l"/>
            <a:pathLst>
              <a:path h="3783396" w="2577438">
                <a:moveTo>
                  <a:pt x="0" y="0"/>
                </a:moveTo>
                <a:lnTo>
                  <a:pt x="2577438" y="0"/>
                </a:lnTo>
                <a:lnTo>
                  <a:pt x="2577438" y="3783396"/>
                </a:lnTo>
                <a:lnTo>
                  <a:pt x="0" y="3783396"/>
                </a:lnTo>
                <a:lnTo>
                  <a:pt x="0" y="0"/>
                </a:lnTo>
                <a:close/>
              </a:path>
            </a:pathLst>
          </a:custGeom>
          <a:blipFill>
            <a:blip r:embed="rId3"/>
            <a:stretch>
              <a:fillRect l="0" t="0" r="0" b="0"/>
            </a:stretch>
          </a:blipFill>
        </p:spPr>
      </p:sp>
      <p:sp>
        <p:nvSpPr>
          <p:cNvPr name="Freeform 12" id="12"/>
          <p:cNvSpPr/>
          <p:nvPr/>
        </p:nvSpPr>
        <p:spPr>
          <a:xfrm flipH="false" flipV="false" rot="0">
            <a:off x="12943210" y="5525554"/>
            <a:ext cx="2525939" cy="3390522"/>
          </a:xfrm>
          <a:custGeom>
            <a:avLst/>
            <a:gdLst/>
            <a:ahLst/>
            <a:cxnLst/>
            <a:rect r="r" b="b" t="t" l="l"/>
            <a:pathLst>
              <a:path h="3390522" w="2525939">
                <a:moveTo>
                  <a:pt x="0" y="0"/>
                </a:moveTo>
                <a:lnTo>
                  <a:pt x="2525939" y="0"/>
                </a:lnTo>
                <a:lnTo>
                  <a:pt x="2525939" y="3390522"/>
                </a:lnTo>
                <a:lnTo>
                  <a:pt x="0" y="3390522"/>
                </a:lnTo>
                <a:lnTo>
                  <a:pt x="0" y="0"/>
                </a:lnTo>
                <a:close/>
              </a:path>
            </a:pathLst>
          </a:custGeom>
          <a:blipFill>
            <a:blip r:embed="rId4"/>
            <a:stretch>
              <a:fillRect l="0" t="0" r="0" b="0"/>
            </a:stretch>
          </a:blipFill>
        </p:spPr>
      </p:sp>
      <p:sp>
        <p:nvSpPr>
          <p:cNvPr name="TextBox 13" id="13"/>
          <p:cNvSpPr txBox="true"/>
          <p:nvPr/>
        </p:nvSpPr>
        <p:spPr>
          <a:xfrm rot="0">
            <a:off x="1691237" y="700109"/>
            <a:ext cx="2589416" cy="647656"/>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改进效果</a:t>
            </a:r>
          </a:p>
        </p:txBody>
      </p:sp>
      <p:sp>
        <p:nvSpPr>
          <p:cNvPr name="TextBox 14" id="14"/>
          <p:cNvSpPr txBox="true"/>
          <p:nvPr/>
        </p:nvSpPr>
        <p:spPr>
          <a:xfrm rot="0">
            <a:off x="2360591" y="1347766"/>
            <a:ext cx="2710624" cy="303328"/>
          </a:xfrm>
          <a:prstGeom prst="rect">
            <a:avLst/>
          </a:prstGeom>
        </p:spPr>
        <p:txBody>
          <a:bodyPr anchor="t" rtlCol="false" tIns="0" lIns="0" bIns="0" rIns="0">
            <a:spAutoFit/>
          </a:bodyPr>
          <a:lstStyle/>
          <a:p>
            <a:pPr algn="ctr">
              <a:lnSpc>
                <a:spcPts val="2431"/>
              </a:lnSpc>
            </a:pPr>
            <a:r>
              <a:rPr lang="en-US" sz="2026">
                <a:solidFill>
                  <a:srgbClr val="000000"/>
                </a:solidFill>
                <a:latin typeface="阿里巴巴普惠体"/>
                <a:ea typeface="阿里巴巴普惠体"/>
                <a:cs typeface="阿里巴巴普惠体"/>
                <a:sym typeface="阿里巴巴普惠体"/>
              </a:rPr>
              <a:t>Improvement Effects</a:t>
            </a:r>
          </a:p>
        </p:txBody>
      </p:sp>
      <p:sp>
        <p:nvSpPr>
          <p:cNvPr name="TextBox 15" id="15"/>
          <p:cNvSpPr txBox="true"/>
          <p:nvPr/>
        </p:nvSpPr>
        <p:spPr>
          <a:xfrm rot="0">
            <a:off x="1276565" y="2039688"/>
            <a:ext cx="8660174" cy="982998"/>
          </a:xfrm>
          <a:prstGeom prst="rect">
            <a:avLst/>
          </a:prstGeom>
        </p:spPr>
        <p:txBody>
          <a:bodyPr anchor="t" rtlCol="false" tIns="0" lIns="0" bIns="0" rIns="0">
            <a:spAutoFit/>
          </a:bodyPr>
          <a:lstStyle/>
          <a:p>
            <a:pPr algn="ctr" marL="616423" indent="-308211" lvl="1">
              <a:lnSpc>
                <a:spcPts val="3997"/>
              </a:lnSpc>
              <a:buFont typeface="Arial"/>
              <a:buChar char="•"/>
            </a:pPr>
            <a:r>
              <a:rPr lang="en-US" sz="2855">
                <a:solidFill>
                  <a:srgbClr val="000000"/>
                </a:solidFill>
                <a:latin typeface="字由点字典黑"/>
                <a:ea typeface="字由点字典黑"/>
                <a:cs typeface="字由点字典黑"/>
                <a:sym typeface="字由点字典黑"/>
              </a:rPr>
              <a:t>针对内存占用大的问题，我们发现主要是因为教学视频全都被下载到项目中一起打包而造成的</a:t>
            </a:r>
          </a:p>
        </p:txBody>
      </p:sp>
      <p:sp>
        <p:nvSpPr>
          <p:cNvPr name="TextBox 16" id="16"/>
          <p:cNvSpPr txBox="true"/>
          <p:nvPr/>
        </p:nvSpPr>
        <p:spPr>
          <a:xfrm rot="0">
            <a:off x="1028700" y="3342996"/>
            <a:ext cx="11469661" cy="982998"/>
          </a:xfrm>
          <a:prstGeom prst="rect">
            <a:avLst/>
          </a:prstGeom>
        </p:spPr>
        <p:txBody>
          <a:bodyPr anchor="t" rtlCol="false" tIns="0" lIns="0" bIns="0" rIns="0">
            <a:spAutoFit/>
          </a:bodyPr>
          <a:lstStyle/>
          <a:p>
            <a:pPr algn="ctr">
              <a:lnSpc>
                <a:spcPts val="3997"/>
              </a:lnSpc>
            </a:pPr>
            <a:r>
              <a:rPr lang="en-US" sz="2855">
                <a:solidFill>
                  <a:srgbClr val="000000"/>
                </a:solidFill>
                <a:latin typeface="字由点字典黑"/>
                <a:ea typeface="字由点字典黑"/>
                <a:cs typeface="字由点字典黑"/>
                <a:sym typeface="字由点字典黑"/>
              </a:rPr>
              <a:t>对此，我们提出的解决方法是将视频的链接保存到云端数据库中，并将软件中的视频封面与数据库中的链接做绑定，在点击时直接跳转链接</a:t>
            </a:r>
          </a:p>
        </p:txBody>
      </p:sp>
      <p:sp>
        <p:nvSpPr>
          <p:cNvPr name="TextBox 17" id="17"/>
          <p:cNvSpPr txBox="true"/>
          <p:nvPr/>
        </p:nvSpPr>
        <p:spPr>
          <a:xfrm rot="0">
            <a:off x="1028700" y="4716519"/>
            <a:ext cx="10514362" cy="479051"/>
          </a:xfrm>
          <a:prstGeom prst="rect">
            <a:avLst/>
          </a:prstGeom>
        </p:spPr>
        <p:txBody>
          <a:bodyPr anchor="t" rtlCol="false" tIns="0" lIns="0" bIns="0" rIns="0">
            <a:spAutoFit/>
          </a:bodyPr>
          <a:lstStyle/>
          <a:p>
            <a:pPr algn="ctr">
              <a:lnSpc>
                <a:spcPts val="3997"/>
              </a:lnSpc>
              <a:spcBef>
                <a:spcPct val="0"/>
              </a:spcBef>
            </a:pPr>
            <a:r>
              <a:rPr lang="en-US" sz="2855">
                <a:solidFill>
                  <a:srgbClr val="000000"/>
                </a:solidFill>
                <a:latin typeface="字由点字典黑"/>
                <a:ea typeface="字由点字典黑"/>
                <a:cs typeface="字由点字典黑"/>
                <a:sym typeface="字由点字典黑"/>
              </a:rPr>
              <a:t>这样，以后在更换视频的时候也只需要改变数据库的链接就可以了</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Freeform 10" id="10"/>
          <p:cNvSpPr/>
          <p:nvPr/>
        </p:nvSpPr>
        <p:spPr>
          <a:xfrm flipH="false" flipV="false" rot="0">
            <a:off x="2252670" y="3525886"/>
            <a:ext cx="3583735" cy="6356958"/>
          </a:xfrm>
          <a:custGeom>
            <a:avLst/>
            <a:gdLst/>
            <a:ahLst/>
            <a:cxnLst/>
            <a:rect r="r" b="b" t="t" l="l"/>
            <a:pathLst>
              <a:path h="6356958" w="3583735">
                <a:moveTo>
                  <a:pt x="0" y="0"/>
                </a:moveTo>
                <a:lnTo>
                  <a:pt x="3583735" y="0"/>
                </a:lnTo>
                <a:lnTo>
                  <a:pt x="3583735" y="6356958"/>
                </a:lnTo>
                <a:lnTo>
                  <a:pt x="0" y="6356958"/>
                </a:lnTo>
                <a:lnTo>
                  <a:pt x="0" y="0"/>
                </a:lnTo>
                <a:close/>
              </a:path>
            </a:pathLst>
          </a:custGeom>
          <a:blipFill>
            <a:blip r:embed="rId2"/>
            <a:stretch>
              <a:fillRect l="0" t="0" r="0" b="0"/>
            </a:stretch>
          </a:blipFill>
        </p:spPr>
      </p:sp>
      <p:sp>
        <p:nvSpPr>
          <p:cNvPr name="Freeform 11" id="11"/>
          <p:cNvSpPr/>
          <p:nvPr/>
        </p:nvSpPr>
        <p:spPr>
          <a:xfrm flipH="false" flipV="false" rot="0">
            <a:off x="11725190" y="3528404"/>
            <a:ext cx="3583735" cy="6356958"/>
          </a:xfrm>
          <a:custGeom>
            <a:avLst/>
            <a:gdLst/>
            <a:ahLst/>
            <a:cxnLst/>
            <a:rect r="r" b="b" t="t" l="l"/>
            <a:pathLst>
              <a:path h="6356958" w="3583735">
                <a:moveTo>
                  <a:pt x="0" y="0"/>
                </a:moveTo>
                <a:lnTo>
                  <a:pt x="3583735" y="0"/>
                </a:lnTo>
                <a:lnTo>
                  <a:pt x="3583735" y="6356959"/>
                </a:lnTo>
                <a:lnTo>
                  <a:pt x="0" y="6356959"/>
                </a:lnTo>
                <a:lnTo>
                  <a:pt x="0" y="0"/>
                </a:lnTo>
                <a:close/>
              </a:path>
            </a:pathLst>
          </a:custGeom>
          <a:blipFill>
            <a:blip r:embed="rId3"/>
            <a:stretch>
              <a:fillRect l="0" t="0" r="0" b="0"/>
            </a:stretch>
          </a:blipFill>
        </p:spPr>
      </p:sp>
      <p:sp>
        <p:nvSpPr>
          <p:cNvPr name="Freeform 12" id="12"/>
          <p:cNvSpPr/>
          <p:nvPr/>
        </p:nvSpPr>
        <p:spPr>
          <a:xfrm flipH="false" flipV="false" rot="0">
            <a:off x="6988930" y="3528404"/>
            <a:ext cx="3583735" cy="6356958"/>
          </a:xfrm>
          <a:custGeom>
            <a:avLst/>
            <a:gdLst/>
            <a:ahLst/>
            <a:cxnLst/>
            <a:rect r="r" b="b" t="t" l="l"/>
            <a:pathLst>
              <a:path h="6356958" w="3583735">
                <a:moveTo>
                  <a:pt x="0" y="0"/>
                </a:moveTo>
                <a:lnTo>
                  <a:pt x="3583735" y="0"/>
                </a:lnTo>
                <a:lnTo>
                  <a:pt x="3583735" y="6356959"/>
                </a:lnTo>
                <a:lnTo>
                  <a:pt x="0" y="6356959"/>
                </a:lnTo>
                <a:lnTo>
                  <a:pt x="0" y="0"/>
                </a:lnTo>
                <a:close/>
              </a:path>
            </a:pathLst>
          </a:custGeom>
          <a:blipFill>
            <a:blip r:embed="rId4"/>
            <a:stretch>
              <a:fillRect l="0" t="0" r="0" b="0"/>
            </a:stretch>
          </a:blipFill>
        </p:spPr>
      </p:sp>
      <p:sp>
        <p:nvSpPr>
          <p:cNvPr name="TextBox 13" id="13"/>
          <p:cNvSpPr txBox="true"/>
          <p:nvPr/>
        </p:nvSpPr>
        <p:spPr>
          <a:xfrm rot="0">
            <a:off x="1691237" y="700109"/>
            <a:ext cx="2589416" cy="647656"/>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改进效果</a:t>
            </a:r>
          </a:p>
        </p:txBody>
      </p:sp>
      <p:sp>
        <p:nvSpPr>
          <p:cNvPr name="TextBox 14" id="14"/>
          <p:cNvSpPr txBox="true"/>
          <p:nvPr/>
        </p:nvSpPr>
        <p:spPr>
          <a:xfrm rot="0">
            <a:off x="2360591" y="1347766"/>
            <a:ext cx="2710624" cy="303328"/>
          </a:xfrm>
          <a:prstGeom prst="rect">
            <a:avLst/>
          </a:prstGeom>
        </p:spPr>
        <p:txBody>
          <a:bodyPr anchor="t" rtlCol="false" tIns="0" lIns="0" bIns="0" rIns="0">
            <a:spAutoFit/>
          </a:bodyPr>
          <a:lstStyle/>
          <a:p>
            <a:pPr algn="ctr">
              <a:lnSpc>
                <a:spcPts val="2431"/>
              </a:lnSpc>
            </a:pPr>
            <a:r>
              <a:rPr lang="en-US" sz="2026">
                <a:solidFill>
                  <a:srgbClr val="000000"/>
                </a:solidFill>
                <a:latin typeface="阿里巴巴普惠体"/>
                <a:ea typeface="阿里巴巴普惠体"/>
                <a:cs typeface="阿里巴巴普惠体"/>
                <a:sym typeface="阿里巴巴普惠体"/>
              </a:rPr>
              <a:t>Improvement Effects</a:t>
            </a:r>
          </a:p>
        </p:txBody>
      </p:sp>
      <p:sp>
        <p:nvSpPr>
          <p:cNvPr name="TextBox 15" id="15"/>
          <p:cNvSpPr txBox="true"/>
          <p:nvPr/>
        </p:nvSpPr>
        <p:spPr>
          <a:xfrm rot="0">
            <a:off x="1276565" y="1888989"/>
            <a:ext cx="8660174" cy="479051"/>
          </a:xfrm>
          <a:prstGeom prst="rect">
            <a:avLst/>
          </a:prstGeom>
        </p:spPr>
        <p:txBody>
          <a:bodyPr anchor="t" rtlCol="false" tIns="0" lIns="0" bIns="0" rIns="0">
            <a:spAutoFit/>
          </a:bodyPr>
          <a:lstStyle/>
          <a:p>
            <a:pPr algn="ctr" marL="616423" indent="-308211" lvl="1">
              <a:lnSpc>
                <a:spcPts val="3997"/>
              </a:lnSpc>
              <a:buFont typeface="Arial"/>
              <a:buChar char="•"/>
            </a:pPr>
            <a:r>
              <a:rPr lang="en-US" sz="2855">
                <a:solidFill>
                  <a:srgbClr val="000000"/>
                </a:solidFill>
                <a:latin typeface="字由点字典黑"/>
                <a:ea typeface="字由点字典黑"/>
                <a:cs typeface="字由点字典黑"/>
                <a:sym typeface="字由点字典黑"/>
              </a:rPr>
              <a:t>针对个人中心相关功能的缺失，我们也进行了弥补</a:t>
            </a:r>
          </a:p>
        </p:txBody>
      </p:sp>
      <p:sp>
        <p:nvSpPr>
          <p:cNvPr name="TextBox 16" id="16"/>
          <p:cNvSpPr txBox="true"/>
          <p:nvPr/>
        </p:nvSpPr>
        <p:spPr>
          <a:xfrm rot="0">
            <a:off x="3298870" y="2684884"/>
            <a:ext cx="8660174" cy="479051"/>
          </a:xfrm>
          <a:prstGeom prst="rect">
            <a:avLst/>
          </a:prstGeom>
        </p:spPr>
        <p:txBody>
          <a:bodyPr anchor="t" rtlCol="false" tIns="0" lIns="0" bIns="0" rIns="0">
            <a:spAutoFit/>
          </a:bodyPr>
          <a:lstStyle/>
          <a:p>
            <a:pPr algn="ctr">
              <a:lnSpc>
                <a:spcPts val="3997"/>
              </a:lnSpc>
            </a:pPr>
            <a:r>
              <a:rPr lang="en-US" sz="2855">
                <a:solidFill>
                  <a:srgbClr val="000000"/>
                </a:solidFill>
                <a:latin typeface="字由点字典黑"/>
                <a:ea typeface="字由点字典黑"/>
                <a:cs typeface="字由点字典黑"/>
                <a:sym typeface="字由点字典黑"/>
              </a:rPr>
              <a:t>现在已经可以在个人中心中看到已经预约过的排球局</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38943" y="2925211"/>
            <a:ext cx="8705705" cy="2009775"/>
          </a:xfrm>
          <a:prstGeom prst="rect">
            <a:avLst/>
          </a:prstGeom>
        </p:spPr>
        <p:txBody>
          <a:bodyPr anchor="t" rtlCol="false" tIns="0" lIns="0" bIns="0" rIns="0">
            <a:spAutoFit/>
          </a:bodyPr>
          <a:lstStyle/>
          <a:p>
            <a:pPr algn="ctr">
              <a:lnSpc>
                <a:spcPts val="15849"/>
              </a:lnSpc>
            </a:pPr>
            <a:r>
              <a:rPr lang="en-US" sz="13207">
                <a:solidFill>
                  <a:srgbClr val="113AA6"/>
                </a:solidFill>
                <a:latin typeface="字由点字倔强黑"/>
                <a:ea typeface="字由点字倔强黑"/>
                <a:cs typeface="字由点字倔强黑"/>
                <a:sym typeface="字由点字倔强黑"/>
              </a:rPr>
              <a:t>PART 04</a:t>
            </a:r>
          </a:p>
        </p:txBody>
      </p:sp>
      <p:grpSp>
        <p:nvGrpSpPr>
          <p:cNvPr name="Group 3" id="3"/>
          <p:cNvGrpSpPr/>
          <p:nvPr/>
        </p:nvGrpSpPr>
        <p:grpSpPr>
          <a:xfrm rot="-10800000">
            <a:off x="13182576" y="1441590"/>
            <a:ext cx="5105424" cy="8845410"/>
            <a:chOff x="0" y="0"/>
            <a:chExt cx="6807232" cy="11793880"/>
          </a:xfrm>
        </p:grpSpPr>
        <p:sp>
          <p:nvSpPr>
            <p:cNvPr name="Freeform 4" id="4"/>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5" id="5"/>
          <p:cNvGrpSpPr/>
          <p:nvPr/>
        </p:nvGrpSpPr>
        <p:grpSpPr>
          <a:xfrm rot="0">
            <a:off x="12059224" y="6674886"/>
            <a:ext cx="3618035" cy="3612114"/>
            <a:chOff x="0" y="0"/>
            <a:chExt cx="4824046" cy="4816152"/>
          </a:xfrm>
        </p:grpSpPr>
        <p:sp>
          <p:nvSpPr>
            <p:cNvPr name="Freeform 6" id="6"/>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grpSp>
        <p:nvGrpSpPr>
          <p:cNvPr name="Group 7" id="7"/>
          <p:cNvGrpSpPr/>
          <p:nvPr/>
        </p:nvGrpSpPr>
        <p:grpSpPr>
          <a:xfrm rot="0">
            <a:off x="0" y="0"/>
            <a:ext cx="5105424" cy="8845410"/>
            <a:chOff x="0" y="0"/>
            <a:chExt cx="6807232" cy="11793880"/>
          </a:xfrm>
        </p:grpSpPr>
        <p:sp>
          <p:nvSpPr>
            <p:cNvPr name="Freeform 8" id="8"/>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9" id="9"/>
          <p:cNvGrpSpPr/>
          <p:nvPr/>
        </p:nvGrpSpPr>
        <p:grpSpPr>
          <a:xfrm rot="-9000000">
            <a:off x="774517" y="4387960"/>
            <a:ext cx="1943148" cy="2866262"/>
            <a:chOff x="0" y="0"/>
            <a:chExt cx="2590864" cy="3821682"/>
          </a:xfrm>
        </p:grpSpPr>
        <p:sp>
          <p:nvSpPr>
            <p:cNvPr name="Freeform 10" id="10"/>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sp>
        <p:nvSpPr>
          <p:cNvPr name="TextBox 11" id="11"/>
          <p:cNvSpPr txBox="true"/>
          <p:nvPr/>
        </p:nvSpPr>
        <p:spPr>
          <a:xfrm rot="0">
            <a:off x="4610784" y="5241568"/>
            <a:ext cx="9962022" cy="714353"/>
          </a:xfrm>
          <a:prstGeom prst="rect">
            <a:avLst/>
          </a:prstGeom>
        </p:spPr>
        <p:txBody>
          <a:bodyPr anchor="t" rtlCol="false" tIns="0" lIns="0" bIns="0" rIns="0">
            <a:spAutoFit/>
          </a:bodyPr>
          <a:lstStyle/>
          <a:p>
            <a:pPr algn="ctr">
              <a:lnSpc>
                <a:spcPts val="5759"/>
              </a:lnSpc>
            </a:pPr>
            <a:r>
              <a:rPr lang="en-US" sz="4800">
                <a:solidFill>
                  <a:srgbClr val="315CBE"/>
                </a:solidFill>
                <a:latin typeface="字由点字倔强黑"/>
                <a:ea typeface="字由点字倔强黑"/>
                <a:cs typeface="字由点字倔强黑"/>
                <a:sym typeface="字由点字倔强黑"/>
              </a:rPr>
              <a:t>Group Collaboration</a:t>
            </a:r>
          </a:p>
        </p:txBody>
      </p:sp>
      <p:sp>
        <p:nvSpPr>
          <p:cNvPr name="TextBox 12" id="12"/>
          <p:cNvSpPr txBox="true"/>
          <p:nvPr/>
        </p:nvSpPr>
        <p:spPr>
          <a:xfrm rot="0">
            <a:off x="6359010" y="6251196"/>
            <a:ext cx="6465570" cy="409619"/>
          </a:xfrm>
          <a:prstGeom prst="rect">
            <a:avLst/>
          </a:prstGeom>
        </p:spPr>
        <p:txBody>
          <a:bodyPr anchor="t" rtlCol="false" tIns="0" lIns="0" bIns="0" rIns="0">
            <a:spAutoFit/>
          </a:bodyPr>
          <a:lstStyle/>
          <a:p>
            <a:pPr algn="ctr">
              <a:lnSpc>
                <a:spcPts val="3240"/>
              </a:lnSpc>
            </a:pPr>
            <a:r>
              <a:rPr lang="en-US" sz="2700">
                <a:solidFill>
                  <a:srgbClr val="000000"/>
                </a:solidFill>
                <a:latin typeface="阿里巴巴普惠体"/>
                <a:ea typeface="阿里巴巴普惠体"/>
                <a:cs typeface="阿里巴巴普惠体"/>
                <a:sym typeface="阿里巴巴普惠体"/>
              </a:rPr>
              <a:t>组内合作</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Freeform 10" id="10"/>
          <p:cNvSpPr/>
          <p:nvPr/>
        </p:nvSpPr>
        <p:spPr>
          <a:xfrm flipH="false" flipV="false" rot="0">
            <a:off x="4437916" y="1811088"/>
            <a:ext cx="8456128" cy="8012181"/>
          </a:xfrm>
          <a:custGeom>
            <a:avLst/>
            <a:gdLst/>
            <a:ahLst/>
            <a:cxnLst/>
            <a:rect r="r" b="b" t="t" l="l"/>
            <a:pathLst>
              <a:path h="8012181" w="8456128">
                <a:moveTo>
                  <a:pt x="0" y="0"/>
                </a:moveTo>
                <a:lnTo>
                  <a:pt x="8456128" y="0"/>
                </a:lnTo>
                <a:lnTo>
                  <a:pt x="8456128" y="8012181"/>
                </a:lnTo>
                <a:lnTo>
                  <a:pt x="0" y="8012181"/>
                </a:lnTo>
                <a:lnTo>
                  <a:pt x="0" y="0"/>
                </a:lnTo>
                <a:close/>
              </a:path>
            </a:pathLst>
          </a:custGeom>
          <a:blipFill>
            <a:blip r:embed="rId2"/>
            <a:stretch>
              <a:fillRect l="0" t="0" r="0" b="0"/>
            </a:stretch>
          </a:blipFill>
        </p:spPr>
      </p:sp>
      <p:sp>
        <p:nvSpPr>
          <p:cNvPr name="TextBox 11" id="11"/>
          <p:cNvSpPr txBox="true"/>
          <p:nvPr/>
        </p:nvSpPr>
        <p:spPr>
          <a:xfrm rot="0">
            <a:off x="1691237" y="700109"/>
            <a:ext cx="2589416" cy="647656"/>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组内分工</a:t>
            </a:r>
          </a:p>
        </p:txBody>
      </p:sp>
      <p:sp>
        <p:nvSpPr>
          <p:cNvPr name="TextBox 12" id="12"/>
          <p:cNvSpPr txBox="true"/>
          <p:nvPr/>
        </p:nvSpPr>
        <p:spPr>
          <a:xfrm rot="0">
            <a:off x="2172985" y="1347766"/>
            <a:ext cx="3773725" cy="303328"/>
          </a:xfrm>
          <a:prstGeom prst="rect">
            <a:avLst/>
          </a:prstGeom>
        </p:spPr>
        <p:txBody>
          <a:bodyPr anchor="t" rtlCol="false" tIns="0" lIns="0" bIns="0" rIns="0">
            <a:spAutoFit/>
          </a:bodyPr>
          <a:lstStyle/>
          <a:p>
            <a:pPr algn="ctr">
              <a:lnSpc>
                <a:spcPts val="2431"/>
              </a:lnSpc>
            </a:pPr>
            <a:r>
              <a:rPr lang="en-US" sz="2026">
                <a:solidFill>
                  <a:srgbClr val="000000"/>
                </a:solidFill>
                <a:latin typeface="阿里巴巴普惠体"/>
                <a:ea typeface="阿里巴巴普惠体"/>
                <a:cs typeface="阿里巴巴普惠体"/>
                <a:sym typeface="阿里巴巴普惠体"/>
              </a:rPr>
              <a:t>Intra-group division of labor</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3182576" y="1441590"/>
            <a:ext cx="5105424" cy="8845410"/>
            <a:chOff x="0" y="0"/>
            <a:chExt cx="6807232" cy="11793880"/>
          </a:xfrm>
        </p:grpSpPr>
        <p:sp>
          <p:nvSpPr>
            <p:cNvPr name="Freeform 3" id="3"/>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4" id="4"/>
          <p:cNvGrpSpPr/>
          <p:nvPr/>
        </p:nvGrpSpPr>
        <p:grpSpPr>
          <a:xfrm rot="0">
            <a:off x="0" y="0"/>
            <a:ext cx="5105424" cy="8845410"/>
            <a:chOff x="0" y="0"/>
            <a:chExt cx="6807232" cy="11793880"/>
          </a:xfrm>
        </p:grpSpPr>
        <p:sp>
          <p:nvSpPr>
            <p:cNvPr name="Freeform 5" id="5"/>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6" id="6"/>
          <p:cNvGrpSpPr/>
          <p:nvPr/>
        </p:nvGrpSpPr>
        <p:grpSpPr>
          <a:xfrm rot="1800000">
            <a:off x="15570334" y="3032778"/>
            <a:ext cx="1943148" cy="2866262"/>
            <a:chOff x="0" y="0"/>
            <a:chExt cx="2590864" cy="3821682"/>
          </a:xfrm>
        </p:grpSpPr>
        <p:sp>
          <p:nvSpPr>
            <p:cNvPr name="Freeform 7" id="7"/>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grpSp>
        <p:nvGrpSpPr>
          <p:cNvPr name="Group 8" id="8"/>
          <p:cNvGrpSpPr/>
          <p:nvPr/>
        </p:nvGrpSpPr>
        <p:grpSpPr>
          <a:xfrm rot="0">
            <a:off x="543576" y="0"/>
            <a:ext cx="5685201" cy="7192550"/>
            <a:chOff x="0" y="0"/>
            <a:chExt cx="7580268" cy="9590066"/>
          </a:xfrm>
        </p:grpSpPr>
        <p:sp>
          <p:nvSpPr>
            <p:cNvPr name="Freeform 9" id="9"/>
            <p:cNvSpPr/>
            <p:nvPr/>
          </p:nvSpPr>
          <p:spPr>
            <a:xfrm flipH="false" flipV="false" rot="0">
              <a:off x="-183896" y="0"/>
              <a:ext cx="7764145" cy="9774047"/>
            </a:xfrm>
            <a:custGeom>
              <a:avLst/>
              <a:gdLst/>
              <a:ahLst/>
              <a:cxnLst/>
              <a:rect r="r" b="b" t="t" l="l"/>
              <a:pathLst>
                <a:path h="9774047" w="7764145">
                  <a:moveTo>
                    <a:pt x="4772533" y="0"/>
                  </a:moveTo>
                  <a:lnTo>
                    <a:pt x="7764145" y="0"/>
                  </a:lnTo>
                  <a:lnTo>
                    <a:pt x="2601468" y="8942197"/>
                  </a:lnTo>
                  <a:cubicBezTo>
                    <a:pt x="2243709" y="9561830"/>
                    <a:pt x="1451483" y="9774047"/>
                    <a:pt x="831850" y="9416415"/>
                  </a:cubicBezTo>
                  <a:cubicBezTo>
                    <a:pt x="212217" y="9058783"/>
                    <a:pt x="0" y="8266430"/>
                    <a:pt x="357632" y="7646797"/>
                  </a:cubicBezTo>
                  <a:lnTo>
                    <a:pt x="4772533" y="0"/>
                  </a:lnTo>
                  <a:close/>
                </a:path>
              </a:pathLst>
            </a:custGeom>
            <a:solidFill>
              <a:srgbClr val="4C77D2"/>
            </a:solidFill>
          </p:spPr>
        </p:sp>
      </p:grpSp>
      <p:grpSp>
        <p:nvGrpSpPr>
          <p:cNvPr name="Group 10" id="10"/>
          <p:cNvGrpSpPr/>
          <p:nvPr/>
        </p:nvGrpSpPr>
        <p:grpSpPr>
          <a:xfrm rot="0">
            <a:off x="12059224" y="6674886"/>
            <a:ext cx="3618035" cy="3612114"/>
            <a:chOff x="0" y="0"/>
            <a:chExt cx="4824046" cy="4816152"/>
          </a:xfrm>
        </p:grpSpPr>
        <p:sp>
          <p:nvSpPr>
            <p:cNvPr name="Freeform 11" id="11"/>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sp>
        <p:nvSpPr>
          <p:cNvPr name="TextBox 12" id="12"/>
          <p:cNvSpPr txBox="true"/>
          <p:nvPr/>
        </p:nvSpPr>
        <p:spPr>
          <a:xfrm rot="0">
            <a:off x="5105424" y="5073167"/>
            <a:ext cx="8077152" cy="866775"/>
          </a:xfrm>
          <a:prstGeom prst="rect">
            <a:avLst/>
          </a:prstGeom>
        </p:spPr>
        <p:txBody>
          <a:bodyPr anchor="t" rtlCol="false" tIns="0" lIns="0" bIns="0" rIns="0">
            <a:spAutoFit/>
          </a:bodyPr>
          <a:lstStyle/>
          <a:p>
            <a:pPr algn="ctr">
              <a:lnSpc>
                <a:spcPts val="6959"/>
              </a:lnSpc>
            </a:pPr>
            <a:r>
              <a:rPr lang="en-US" sz="5799">
                <a:solidFill>
                  <a:srgbClr val="000000"/>
                </a:solidFill>
                <a:latin typeface="字由点字倔强黑"/>
                <a:ea typeface="字由点字倔强黑"/>
                <a:cs typeface="字由点字倔强黑"/>
                <a:sym typeface="字由点字倔强黑"/>
              </a:rPr>
              <a:t>THANK YOU</a:t>
            </a:r>
          </a:p>
        </p:txBody>
      </p:sp>
      <p:sp>
        <p:nvSpPr>
          <p:cNvPr name="TextBox 13" id="13"/>
          <p:cNvSpPr txBox="true"/>
          <p:nvPr/>
        </p:nvSpPr>
        <p:spPr>
          <a:xfrm rot="0">
            <a:off x="5105424" y="3289826"/>
            <a:ext cx="8077152" cy="1597914"/>
          </a:xfrm>
          <a:prstGeom prst="rect">
            <a:avLst/>
          </a:prstGeom>
        </p:spPr>
        <p:txBody>
          <a:bodyPr anchor="t" rtlCol="false" tIns="0" lIns="0" bIns="0" rIns="0">
            <a:spAutoFit/>
          </a:bodyPr>
          <a:lstStyle/>
          <a:p>
            <a:pPr algn="ctr">
              <a:lnSpc>
                <a:spcPts val="12506"/>
              </a:lnSpc>
            </a:pPr>
            <a:r>
              <a:rPr lang="en-US" sz="10422">
                <a:solidFill>
                  <a:srgbClr val="113AA6"/>
                </a:solidFill>
                <a:latin typeface="字由点字倔强黑"/>
                <a:ea typeface="字由点字倔强黑"/>
                <a:cs typeface="字由点字倔强黑"/>
                <a:sym typeface="字由点字倔强黑"/>
              </a:rPr>
              <a:t>感谢您的观看</a:t>
            </a:r>
          </a:p>
        </p:txBody>
      </p:sp>
      <p:sp>
        <p:nvSpPr>
          <p:cNvPr name="TextBox 14" id="14"/>
          <p:cNvSpPr txBox="true"/>
          <p:nvPr/>
        </p:nvSpPr>
        <p:spPr>
          <a:xfrm rot="0">
            <a:off x="7583387" y="6120917"/>
            <a:ext cx="3121226" cy="866731"/>
          </a:xfrm>
          <a:prstGeom prst="rect">
            <a:avLst/>
          </a:prstGeom>
        </p:spPr>
        <p:txBody>
          <a:bodyPr anchor="t" rtlCol="false" tIns="0" lIns="0" bIns="0" rIns="0">
            <a:spAutoFit/>
          </a:bodyPr>
          <a:lstStyle/>
          <a:p>
            <a:pPr algn="ctr">
              <a:lnSpc>
                <a:spcPts val="6959"/>
              </a:lnSpc>
            </a:pPr>
            <a:r>
              <a:rPr lang="en-US" sz="5799">
                <a:solidFill>
                  <a:srgbClr val="000000"/>
                </a:solidFill>
                <a:latin typeface="字由点字倔强黑"/>
                <a:ea typeface="字由点字倔强黑"/>
                <a:cs typeface="字由点字倔强黑"/>
                <a:sym typeface="字由点字倔强黑"/>
              </a:rPr>
              <a:t>第 9 组</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8566887" cy="10287000"/>
            <a:chOff x="0" y="0"/>
            <a:chExt cx="11422516" cy="13716000"/>
          </a:xfrm>
        </p:grpSpPr>
        <p:sp>
          <p:nvSpPr>
            <p:cNvPr name="Freeform 3" id="3"/>
            <p:cNvSpPr/>
            <p:nvPr/>
          </p:nvSpPr>
          <p:spPr>
            <a:xfrm flipH="false" flipV="false" rot="0">
              <a:off x="0" y="0"/>
              <a:ext cx="11651615" cy="13716000"/>
            </a:xfrm>
            <a:custGeom>
              <a:avLst/>
              <a:gdLst/>
              <a:ahLst/>
              <a:cxnLst/>
              <a:rect r="r" b="b" t="t" l="l"/>
              <a:pathLst>
                <a:path h="13716000" w="11651615">
                  <a:moveTo>
                    <a:pt x="0" y="0"/>
                  </a:moveTo>
                  <a:lnTo>
                    <a:pt x="10964799" y="0"/>
                  </a:lnTo>
                  <a:lnTo>
                    <a:pt x="11032490" y="157988"/>
                  </a:lnTo>
                  <a:cubicBezTo>
                    <a:pt x="11651615" y="1816608"/>
                    <a:pt x="11552555" y="3728593"/>
                    <a:pt x="10598277" y="5381498"/>
                  </a:cubicBezTo>
                  <a:cubicBezTo>
                    <a:pt x="9123172" y="7936611"/>
                    <a:pt x="7647940" y="10491851"/>
                    <a:pt x="6172708" y="13046963"/>
                  </a:cubicBezTo>
                  <a:cubicBezTo>
                    <a:pt x="6066663" y="13230605"/>
                    <a:pt x="5952617" y="13406754"/>
                    <a:pt x="5831205" y="13575156"/>
                  </a:cubicBezTo>
                  <a:lnTo>
                    <a:pt x="5718429" y="13716000"/>
                  </a:lnTo>
                  <a:lnTo>
                    <a:pt x="0" y="13716000"/>
                  </a:lnTo>
                  <a:close/>
                </a:path>
              </a:pathLst>
            </a:custGeom>
            <a:solidFill>
              <a:srgbClr val="113AA6"/>
            </a:solidFill>
          </p:spPr>
        </p:sp>
      </p:grpSp>
      <p:grpSp>
        <p:nvGrpSpPr>
          <p:cNvPr name="Group 4" id="4"/>
          <p:cNvGrpSpPr/>
          <p:nvPr/>
        </p:nvGrpSpPr>
        <p:grpSpPr>
          <a:xfrm rot="0">
            <a:off x="9395556" y="2211457"/>
            <a:ext cx="1158747" cy="1158748"/>
            <a:chOff x="0" y="0"/>
            <a:chExt cx="1544996" cy="1544998"/>
          </a:xfrm>
        </p:grpSpPr>
        <p:sp>
          <p:nvSpPr>
            <p:cNvPr name="Freeform 5" id="5"/>
            <p:cNvSpPr/>
            <p:nvPr/>
          </p:nvSpPr>
          <p:spPr>
            <a:xfrm flipH="false" flipV="false" rot="0">
              <a:off x="0" y="0"/>
              <a:ext cx="1545082" cy="1545082"/>
            </a:xfrm>
            <a:custGeom>
              <a:avLst/>
              <a:gdLst/>
              <a:ahLst/>
              <a:cxnLst/>
              <a:rect r="r" b="b" t="t" l="l"/>
              <a:pathLst>
                <a:path h="1545082" w="1545082">
                  <a:moveTo>
                    <a:pt x="0" y="772541"/>
                  </a:moveTo>
                  <a:cubicBezTo>
                    <a:pt x="0" y="345821"/>
                    <a:pt x="345821" y="0"/>
                    <a:pt x="772541" y="0"/>
                  </a:cubicBezTo>
                  <a:cubicBezTo>
                    <a:pt x="1199261" y="0"/>
                    <a:pt x="1545082" y="345821"/>
                    <a:pt x="1545082" y="772541"/>
                  </a:cubicBezTo>
                  <a:cubicBezTo>
                    <a:pt x="1545082" y="1199261"/>
                    <a:pt x="1199261" y="1545082"/>
                    <a:pt x="772541" y="1545082"/>
                  </a:cubicBezTo>
                  <a:cubicBezTo>
                    <a:pt x="345821" y="1545082"/>
                    <a:pt x="0" y="1199134"/>
                    <a:pt x="0" y="772541"/>
                  </a:cubicBezTo>
                  <a:close/>
                </a:path>
              </a:pathLst>
            </a:custGeom>
            <a:solidFill>
              <a:srgbClr val="113AA6"/>
            </a:solidFill>
          </p:spPr>
        </p:sp>
      </p:grpSp>
      <p:grpSp>
        <p:nvGrpSpPr>
          <p:cNvPr name="Group 6" id="6"/>
          <p:cNvGrpSpPr/>
          <p:nvPr/>
        </p:nvGrpSpPr>
        <p:grpSpPr>
          <a:xfrm rot="0">
            <a:off x="9395556" y="3805159"/>
            <a:ext cx="1158747" cy="1158748"/>
            <a:chOff x="0" y="0"/>
            <a:chExt cx="1544996" cy="1544998"/>
          </a:xfrm>
        </p:grpSpPr>
        <p:sp>
          <p:nvSpPr>
            <p:cNvPr name="Freeform 7" id="7"/>
            <p:cNvSpPr/>
            <p:nvPr/>
          </p:nvSpPr>
          <p:spPr>
            <a:xfrm flipH="false" flipV="false" rot="0">
              <a:off x="0" y="0"/>
              <a:ext cx="1545082" cy="1545082"/>
            </a:xfrm>
            <a:custGeom>
              <a:avLst/>
              <a:gdLst/>
              <a:ahLst/>
              <a:cxnLst/>
              <a:rect r="r" b="b" t="t" l="l"/>
              <a:pathLst>
                <a:path h="1545082" w="1545082">
                  <a:moveTo>
                    <a:pt x="0" y="772541"/>
                  </a:moveTo>
                  <a:cubicBezTo>
                    <a:pt x="0" y="345821"/>
                    <a:pt x="345821" y="0"/>
                    <a:pt x="772541" y="0"/>
                  </a:cubicBezTo>
                  <a:cubicBezTo>
                    <a:pt x="1199261" y="0"/>
                    <a:pt x="1545082" y="345821"/>
                    <a:pt x="1545082" y="772541"/>
                  </a:cubicBezTo>
                  <a:cubicBezTo>
                    <a:pt x="1545082" y="1199261"/>
                    <a:pt x="1199261" y="1545082"/>
                    <a:pt x="772541" y="1545082"/>
                  </a:cubicBezTo>
                  <a:cubicBezTo>
                    <a:pt x="345821" y="1545082"/>
                    <a:pt x="0" y="1199134"/>
                    <a:pt x="0" y="772541"/>
                  </a:cubicBezTo>
                  <a:close/>
                </a:path>
              </a:pathLst>
            </a:custGeom>
            <a:solidFill>
              <a:srgbClr val="113AA6"/>
            </a:solidFill>
          </p:spPr>
        </p:sp>
      </p:grpSp>
      <p:grpSp>
        <p:nvGrpSpPr>
          <p:cNvPr name="Group 8" id="8"/>
          <p:cNvGrpSpPr/>
          <p:nvPr/>
        </p:nvGrpSpPr>
        <p:grpSpPr>
          <a:xfrm rot="0">
            <a:off x="9395556" y="5398861"/>
            <a:ext cx="1158747" cy="1158749"/>
            <a:chOff x="0" y="0"/>
            <a:chExt cx="1544996" cy="1544998"/>
          </a:xfrm>
        </p:grpSpPr>
        <p:sp>
          <p:nvSpPr>
            <p:cNvPr name="Freeform 9" id="9"/>
            <p:cNvSpPr/>
            <p:nvPr/>
          </p:nvSpPr>
          <p:spPr>
            <a:xfrm flipH="false" flipV="false" rot="0">
              <a:off x="0" y="0"/>
              <a:ext cx="1545082" cy="1545082"/>
            </a:xfrm>
            <a:custGeom>
              <a:avLst/>
              <a:gdLst/>
              <a:ahLst/>
              <a:cxnLst/>
              <a:rect r="r" b="b" t="t" l="l"/>
              <a:pathLst>
                <a:path h="1545082" w="1545082">
                  <a:moveTo>
                    <a:pt x="0" y="772541"/>
                  </a:moveTo>
                  <a:cubicBezTo>
                    <a:pt x="0" y="345821"/>
                    <a:pt x="345821" y="0"/>
                    <a:pt x="772541" y="0"/>
                  </a:cubicBezTo>
                  <a:cubicBezTo>
                    <a:pt x="1199261" y="0"/>
                    <a:pt x="1545082" y="345821"/>
                    <a:pt x="1545082" y="772541"/>
                  </a:cubicBezTo>
                  <a:cubicBezTo>
                    <a:pt x="1545082" y="1199261"/>
                    <a:pt x="1199261" y="1545082"/>
                    <a:pt x="772541" y="1545082"/>
                  </a:cubicBezTo>
                  <a:cubicBezTo>
                    <a:pt x="345821" y="1545082"/>
                    <a:pt x="0" y="1199134"/>
                    <a:pt x="0" y="772541"/>
                  </a:cubicBezTo>
                  <a:close/>
                </a:path>
              </a:pathLst>
            </a:custGeom>
            <a:solidFill>
              <a:srgbClr val="113AA6"/>
            </a:solidFill>
          </p:spPr>
        </p:sp>
      </p:grpSp>
      <p:grpSp>
        <p:nvGrpSpPr>
          <p:cNvPr name="Group 10" id="10"/>
          <p:cNvGrpSpPr/>
          <p:nvPr/>
        </p:nvGrpSpPr>
        <p:grpSpPr>
          <a:xfrm rot="0">
            <a:off x="9395556" y="6992563"/>
            <a:ext cx="1158747" cy="1158749"/>
            <a:chOff x="0" y="0"/>
            <a:chExt cx="1544996" cy="1544998"/>
          </a:xfrm>
        </p:grpSpPr>
        <p:sp>
          <p:nvSpPr>
            <p:cNvPr name="Freeform 11" id="11"/>
            <p:cNvSpPr/>
            <p:nvPr/>
          </p:nvSpPr>
          <p:spPr>
            <a:xfrm flipH="false" flipV="false" rot="0">
              <a:off x="0" y="0"/>
              <a:ext cx="1545082" cy="1545082"/>
            </a:xfrm>
            <a:custGeom>
              <a:avLst/>
              <a:gdLst/>
              <a:ahLst/>
              <a:cxnLst/>
              <a:rect r="r" b="b" t="t" l="l"/>
              <a:pathLst>
                <a:path h="1545082" w="1545082">
                  <a:moveTo>
                    <a:pt x="0" y="772541"/>
                  </a:moveTo>
                  <a:cubicBezTo>
                    <a:pt x="0" y="345821"/>
                    <a:pt x="345821" y="0"/>
                    <a:pt x="772541" y="0"/>
                  </a:cubicBezTo>
                  <a:cubicBezTo>
                    <a:pt x="1199261" y="0"/>
                    <a:pt x="1545082" y="345821"/>
                    <a:pt x="1545082" y="772541"/>
                  </a:cubicBezTo>
                  <a:cubicBezTo>
                    <a:pt x="1545082" y="1199261"/>
                    <a:pt x="1199261" y="1545082"/>
                    <a:pt x="772541" y="1545082"/>
                  </a:cubicBezTo>
                  <a:cubicBezTo>
                    <a:pt x="345821" y="1545082"/>
                    <a:pt x="0" y="1199134"/>
                    <a:pt x="0" y="772541"/>
                  </a:cubicBezTo>
                  <a:close/>
                </a:path>
              </a:pathLst>
            </a:custGeom>
            <a:solidFill>
              <a:srgbClr val="113AA6"/>
            </a:solidFill>
          </p:spPr>
        </p:sp>
      </p:grpSp>
      <p:sp>
        <p:nvSpPr>
          <p:cNvPr name="TextBox 12" id="12"/>
          <p:cNvSpPr txBox="true"/>
          <p:nvPr/>
        </p:nvSpPr>
        <p:spPr>
          <a:xfrm rot="0">
            <a:off x="10836065" y="2311232"/>
            <a:ext cx="7451935" cy="1085763"/>
          </a:xfrm>
          <a:prstGeom prst="rect">
            <a:avLst/>
          </a:prstGeom>
        </p:spPr>
        <p:txBody>
          <a:bodyPr anchor="t" rtlCol="false" tIns="0" lIns="0" bIns="0" rIns="0">
            <a:spAutoFit/>
          </a:bodyPr>
          <a:lstStyle/>
          <a:p>
            <a:pPr algn="l">
              <a:lnSpc>
                <a:spcPts val="4320"/>
              </a:lnSpc>
            </a:pPr>
            <a:r>
              <a:rPr lang="en-US" sz="3600">
                <a:solidFill>
                  <a:srgbClr val="113AA6"/>
                </a:solidFill>
                <a:latin typeface="字由点字倔强黑"/>
                <a:ea typeface="字由点字倔强黑"/>
                <a:cs typeface="字由点字倔强黑"/>
                <a:sym typeface="字由点字倔强黑"/>
              </a:rPr>
              <a:t>Difficulty and Effort of app Development</a:t>
            </a:r>
          </a:p>
        </p:txBody>
      </p:sp>
      <p:sp>
        <p:nvSpPr>
          <p:cNvPr name="TextBox 13" id="13"/>
          <p:cNvSpPr txBox="true"/>
          <p:nvPr/>
        </p:nvSpPr>
        <p:spPr>
          <a:xfrm rot="0">
            <a:off x="10836065" y="3904934"/>
            <a:ext cx="7451935" cy="1628644"/>
          </a:xfrm>
          <a:prstGeom prst="rect">
            <a:avLst/>
          </a:prstGeom>
        </p:spPr>
        <p:txBody>
          <a:bodyPr anchor="t" rtlCol="false" tIns="0" lIns="0" bIns="0" rIns="0">
            <a:spAutoFit/>
          </a:bodyPr>
          <a:lstStyle/>
          <a:p>
            <a:pPr algn="l">
              <a:lnSpc>
                <a:spcPts val="4319"/>
              </a:lnSpc>
            </a:pPr>
            <a:r>
              <a:rPr lang="en-US" sz="3599">
                <a:solidFill>
                  <a:srgbClr val="113AA6"/>
                </a:solidFill>
                <a:latin typeface="字由点字倔强黑"/>
                <a:ea typeface="字由点字倔强黑"/>
                <a:cs typeface="字由点字倔强黑"/>
                <a:sym typeface="字由点字倔强黑"/>
              </a:rPr>
              <a:t>The completeness of the app testing</a:t>
            </a:r>
          </a:p>
          <a:p>
            <a:pPr algn="l">
              <a:lnSpc>
                <a:spcPts val="4319"/>
              </a:lnSpc>
            </a:pPr>
          </a:p>
        </p:txBody>
      </p:sp>
      <p:sp>
        <p:nvSpPr>
          <p:cNvPr name="TextBox 14" id="14"/>
          <p:cNvSpPr txBox="true"/>
          <p:nvPr/>
        </p:nvSpPr>
        <p:spPr>
          <a:xfrm rot="0">
            <a:off x="10836065" y="5498636"/>
            <a:ext cx="7451935" cy="1628644"/>
          </a:xfrm>
          <a:prstGeom prst="rect">
            <a:avLst/>
          </a:prstGeom>
        </p:spPr>
        <p:txBody>
          <a:bodyPr anchor="t" rtlCol="false" tIns="0" lIns="0" bIns="0" rIns="0">
            <a:spAutoFit/>
          </a:bodyPr>
          <a:lstStyle/>
          <a:p>
            <a:pPr algn="l">
              <a:lnSpc>
                <a:spcPts val="4320"/>
              </a:lnSpc>
            </a:pPr>
            <a:r>
              <a:rPr lang="en-US" sz="3600">
                <a:solidFill>
                  <a:srgbClr val="113AA6"/>
                </a:solidFill>
                <a:latin typeface="字由点字倔强黑"/>
                <a:ea typeface="字由点字倔强黑"/>
                <a:cs typeface="字由点字倔强黑"/>
                <a:sym typeface="字由点字倔强黑"/>
              </a:rPr>
              <a:t>User experience and Improvement </a:t>
            </a:r>
            <a:r>
              <a:rPr lang="en-US" sz="3600">
                <a:solidFill>
                  <a:srgbClr val="113AA6"/>
                </a:solidFill>
                <a:latin typeface="字由点字倔强黑"/>
                <a:ea typeface="字由点字倔强黑"/>
                <a:cs typeface="字由点字倔强黑"/>
                <a:sym typeface="字由点字倔强黑"/>
              </a:rPr>
              <a:t>effects</a:t>
            </a:r>
          </a:p>
          <a:p>
            <a:pPr algn="l">
              <a:lnSpc>
                <a:spcPts val="4320"/>
              </a:lnSpc>
            </a:pPr>
          </a:p>
        </p:txBody>
      </p:sp>
      <p:sp>
        <p:nvSpPr>
          <p:cNvPr name="TextBox 15" id="15"/>
          <p:cNvSpPr txBox="true"/>
          <p:nvPr/>
        </p:nvSpPr>
        <p:spPr>
          <a:xfrm rot="0">
            <a:off x="10836065" y="7092338"/>
            <a:ext cx="3799824" cy="1628644"/>
          </a:xfrm>
          <a:prstGeom prst="rect">
            <a:avLst/>
          </a:prstGeom>
        </p:spPr>
        <p:txBody>
          <a:bodyPr anchor="t" rtlCol="false" tIns="0" lIns="0" bIns="0" rIns="0">
            <a:spAutoFit/>
          </a:bodyPr>
          <a:lstStyle/>
          <a:p>
            <a:pPr algn="l">
              <a:lnSpc>
                <a:spcPts val="4320"/>
              </a:lnSpc>
            </a:pPr>
            <a:r>
              <a:rPr lang="en-US" sz="3600">
                <a:solidFill>
                  <a:srgbClr val="113AA6"/>
                </a:solidFill>
                <a:latin typeface="字由点字倔强黑"/>
                <a:ea typeface="字由点字倔强黑"/>
                <a:cs typeface="字由点字倔强黑"/>
                <a:sym typeface="字由点字倔强黑"/>
              </a:rPr>
              <a:t>Group Collaboration</a:t>
            </a:r>
          </a:p>
          <a:p>
            <a:pPr algn="l">
              <a:lnSpc>
                <a:spcPts val="4320"/>
              </a:lnSpc>
            </a:pPr>
          </a:p>
        </p:txBody>
      </p:sp>
      <p:sp>
        <p:nvSpPr>
          <p:cNvPr name="TextBox 16" id="16"/>
          <p:cNvSpPr txBox="true"/>
          <p:nvPr/>
        </p:nvSpPr>
        <p:spPr>
          <a:xfrm rot="0">
            <a:off x="9620948" y="2447931"/>
            <a:ext cx="707962" cy="685800"/>
          </a:xfrm>
          <a:prstGeom prst="rect">
            <a:avLst/>
          </a:prstGeom>
        </p:spPr>
        <p:txBody>
          <a:bodyPr anchor="t" rtlCol="false" tIns="0" lIns="0" bIns="0" rIns="0">
            <a:spAutoFit/>
          </a:bodyPr>
          <a:lstStyle/>
          <a:p>
            <a:pPr algn="ctr">
              <a:lnSpc>
                <a:spcPts val="5400"/>
              </a:lnSpc>
            </a:pPr>
            <a:r>
              <a:rPr lang="en-US" sz="4500">
                <a:solidFill>
                  <a:srgbClr val="FFFFFF"/>
                </a:solidFill>
                <a:latin typeface="字由点字倔强黑"/>
                <a:ea typeface="字由点字倔强黑"/>
                <a:cs typeface="字由点字倔强黑"/>
                <a:sym typeface="字由点字倔强黑"/>
              </a:rPr>
              <a:t>1</a:t>
            </a:r>
          </a:p>
        </p:txBody>
      </p:sp>
      <p:sp>
        <p:nvSpPr>
          <p:cNvPr name="TextBox 17" id="17"/>
          <p:cNvSpPr txBox="true"/>
          <p:nvPr/>
        </p:nvSpPr>
        <p:spPr>
          <a:xfrm rot="0">
            <a:off x="9620948" y="4041633"/>
            <a:ext cx="707962" cy="685800"/>
          </a:xfrm>
          <a:prstGeom prst="rect">
            <a:avLst/>
          </a:prstGeom>
        </p:spPr>
        <p:txBody>
          <a:bodyPr anchor="t" rtlCol="false" tIns="0" lIns="0" bIns="0" rIns="0">
            <a:spAutoFit/>
          </a:bodyPr>
          <a:lstStyle/>
          <a:p>
            <a:pPr algn="ctr">
              <a:lnSpc>
                <a:spcPts val="5400"/>
              </a:lnSpc>
            </a:pPr>
            <a:r>
              <a:rPr lang="en-US" sz="4500">
                <a:solidFill>
                  <a:srgbClr val="FFFFFF"/>
                </a:solidFill>
                <a:latin typeface="字由点字倔强黑"/>
                <a:ea typeface="字由点字倔强黑"/>
                <a:cs typeface="字由点字倔强黑"/>
                <a:sym typeface="字由点字倔强黑"/>
              </a:rPr>
              <a:t>2</a:t>
            </a:r>
          </a:p>
        </p:txBody>
      </p:sp>
      <p:sp>
        <p:nvSpPr>
          <p:cNvPr name="TextBox 18" id="18"/>
          <p:cNvSpPr txBox="true"/>
          <p:nvPr/>
        </p:nvSpPr>
        <p:spPr>
          <a:xfrm rot="0">
            <a:off x="9620948" y="5635335"/>
            <a:ext cx="707962" cy="685800"/>
          </a:xfrm>
          <a:prstGeom prst="rect">
            <a:avLst/>
          </a:prstGeom>
        </p:spPr>
        <p:txBody>
          <a:bodyPr anchor="t" rtlCol="false" tIns="0" lIns="0" bIns="0" rIns="0">
            <a:spAutoFit/>
          </a:bodyPr>
          <a:lstStyle/>
          <a:p>
            <a:pPr algn="ctr">
              <a:lnSpc>
                <a:spcPts val="5400"/>
              </a:lnSpc>
            </a:pPr>
            <a:r>
              <a:rPr lang="en-US" sz="4500">
                <a:solidFill>
                  <a:srgbClr val="FFFFFF"/>
                </a:solidFill>
                <a:latin typeface="字由点字倔强黑"/>
                <a:ea typeface="字由点字倔强黑"/>
                <a:cs typeface="字由点字倔强黑"/>
                <a:sym typeface="字由点字倔强黑"/>
              </a:rPr>
              <a:t>3</a:t>
            </a:r>
          </a:p>
        </p:txBody>
      </p:sp>
      <p:sp>
        <p:nvSpPr>
          <p:cNvPr name="TextBox 19" id="19"/>
          <p:cNvSpPr txBox="true"/>
          <p:nvPr/>
        </p:nvSpPr>
        <p:spPr>
          <a:xfrm rot="0">
            <a:off x="9620948" y="7229037"/>
            <a:ext cx="707962" cy="685800"/>
          </a:xfrm>
          <a:prstGeom prst="rect">
            <a:avLst/>
          </a:prstGeom>
        </p:spPr>
        <p:txBody>
          <a:bodyPr anchor="t" rtlCol="false" tIns="0" lIns="0" bIns="0" rIns="0">
            <a:spAutoFit/>
          </a:bodyPr>
          <a:lstStyle/>
          <a:p>
            <a:pPr algn="ctr">
              <a:lnSpc>
                <a:spcPts val="5400"/>
              </a:lnSpc>
            </a:pPr>
            <a:r>
              <a:rPr lang="en-US" sz="4500">
                <a:solidFill>
                  <a:srgbClr val="FFFFFF"/>
                </a:solidFill>
                <a:latin typeface="字由点字倔强黑"/>
                <a:ea typeface="字由点字倔强黑"/>
                <a:cs typeface="字由点字倔强黑"/>
                <a:sym typeface="字由点字倔强黑"/>
              </a:rPr>
              <a:t>4</a:t>
            </a:r>
          </a:p>
        </p:txBody>
      </p:sp>
      <p:sp>
        <p:nvSpPr>
          <p:cNvPr name="TextBox 20" id="20"/>
          <p:cNvSpPr txBox="true"/>
          <p:nvPr/>
        </p:nvSpPr>
        <p:spPr>
          <a:xfrm rot="0">
            <a:off x="2606090" y="5466219"/>
            <a:ext cx="3354707" cy="514350"/>
          </a:xfrm>
          <a:prstGeom prst="rect">
            <a:avLst/>
          </a:prstGeom>
        </p:spPr>
        <p:txBody>
          <a:bodyPr anchor="t" rtlCol="false" tIns="0" lIns="0" bIns="0" rIns="0">
            <a:spAutoFit/>
          </a:bodyPr>
          <a:lstStyle/>
          <a:p>
            <a:pPr algn="ctr">
              <a:lnSpc>
                <a:spcPts val="4080"/>
              </a:lnSpc>
            </a:pPr>
            <a:r>
              <a:rPr lang="en-US" sz="3400">
                <a:solidFill>
                  <a:srgbClr val="FFFFFF"/>
                </a:solidFill>
                <a:latin typeface="字由点字倔强黑"/>
                <a:ea typeface="字由点字倔强黑"/>
                <a:cs typeface="字由点字倔强黑"/>
                <a:sym typeface="字由点字倔强黑"/>
              </a:rPr>
              <a:t>CONTENTS</a:t>
            </a:r>
          </a:p>
        </p:txBody>
      </p:sp>
      <p:sp>
        <p:nvSpPr>
          <p:cNvPr name="TextBox 21" id="21"/>
          <p:cNvSpPr txBox="true"/>
          <p:nvPr/>
        </p:nvSpPr>
        <p:spPr>
          <a:xfrm rot="0">
            <a:off x="2606090" y="4315956"/>
            <a:ext cx="3354707" cy="1038225"/>
          </a:xfrm>
          <a:prstGeom prst="rect">
            <a:avLst/>
          </a:prstGeom>
        </p:spPr>
        <p:txBody>
          <a:bodyPr anchor="t" rtlCol="false" tIns="0" lIns="0" bIns="0" rIns="0">
            <a:spAutoFit/>
          </a:bodyPr>
          <a:lstStyle/>
          <a:p>
            <a:pPr algn="ctr">
              <a:lnSpc>
                <a:spcPts val="8280"/>
              </a:lnSpc>
            </a:pPr>
            <a:r>
              <a:rPr lang="en-US" sz="6900">
                <a:solidFill>
                  <a:srgbClr val="FFFFFF"/>
                </a:solidFill>
                <a:latin typeface="字由点字倔强黑"/>
                <a:ea typeface="字由点字倔强黑"/>
                <a:cs typeface="字由点字倔强黑"/>
                <a:sym typeface="字由点字倔强黑"/>
              </a:rPr>
              <a:t>目  录</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3182576" y="1441590"/>
            <a:ext cx="5105424" cy="8845410"/>
            <a:chOff x="0" y="0"/>
            <a:chExt cx="6807232" cy="11793880"/>
          </a:xfrm>
        </p:grpSpPr>
        <p:sp>
          <p:nvSpPr>
            <p:cNvPr name="Freeform 3" id="3"/>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4" id="4"/>
          <p:cNvGrpSpPr/>
          <p:nvPr/>
        </p:nvGrpSpPr>
        <p:grpSpPr>
          <a:xfrm rot="0">
            <a:off x="12059224" y="6674886"/>
            <a:ext cx="3618035" cy="3612114"/>
            <a:chOff x="0" y="0"/>
            <a:chExt cx="4824046" cy="4816152"/>
          </a:xfrm>
        </p:grpSpPr>
        <p:sp>
          <p:nvSpPr>
            <p:cNvPr name="Freeform 5" id="5"/>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sp>
        <p:nvSpPr>
          <p:cNvPr name="TextBox 6" id="6"/>
          <p:cNvSpPr txBox="true"/>
          <p:nvPr/>
        </p:nvSpPr>
        <p:spPr>
          <a:xfrm rot="0">
            <a:off x="5238943" y="2925211"/>
            <a:ext cx="8705705" cy="2009775"/>
          </a:xfrm>
          <a:prstGeom prst="rect">
            <a:avLst/>
          </a:prstGeom>
        </p:spPr>
        <p:txBody>
          <a:bodyPr anchor="t" rtlCol="false" tIns="0" lIns="0" bIns="0" rIns="0">
            <a:spAutoFit/>
          </a:bodyPr>
          <a:lstStyle/>
          <a:p>
            <a:pPr algn="ctr">
              <a:lnSpc>
                <a:spcPts val="15849"/>
              </a:lnSpc>
            </a:pPr>
            <a:r>
              <a:rPr lang="en-US" sz="13207">
                <a:solidFill>
                  <a:srgbClr val="113AA6"/>
                </a:solidFill>
                <a:latin typeface="字由点字倔强黑"/>
                <a:ea typeface="字由点字倔强黑"/>
                <a:cs typeface="字由点字倔强黑"/>
                <a:sym typeface="字由点字倔强黑"/>
              </a:rPr>
              <a:t>PART 01</a:t>
            </a:r>
          </a:p>
        </p:txBody>
      </p:sp>
      <p:sp>
        <p:nvSpPr>
          <p:cNvPr name="TextBox 7" id="7"/>
          <p:cNvSpPr txBox="true"/>
          <p:nvPr/>
        </p:nvSpPr>
        <p:spPr>
          <a:xfrm rot="0">
            <a:off x="5238943" y="5258500"/>
            <a:ext cx="8705705" cy="1438231"/>
          </a:xfrm>
          <a:prstGeom prst="rect">
            <a:avLst/>
          </a:prstGeom>
        </p:spPr>
        <p:txBody>
          <a:bodyPr anchor="t" rtlCol="false" tIns="0" lIns="0" bIns="0" rIns="0">
            <a:spAutoFit/>
          </a:bodyPr>
          <a:lstStyle/>
          <a:p>
            <a:pPr algn="ctr">
              <a:lnSpc>
                <a:spcPts val="5759"/>
              </a:lnSpc>
            </a:pPr>
            <a:r>
              <a:rPr lang="en-US" sz="4800">
                <a:solidFill>
                  <a:srgbClr val="113AA6"/>
                </a:solidFill>
                <a:latin typeface="字由点字倔强黑"/>
                <a:ea typeface="字由点字倔强黑"/>
                <a:cs typeface="字由点字倔强黑"/>
                <a:sym typeface="字由点字倔强黑"/>
              </a:rPr>
              <a:t>Difficulty and Effort of app Development</a:t>
            </a:r>
          </a:p>
        </p:txBody>
      </p:sp>
      <p:sp>
        <p:nvSpPr>
          <p:cNvPr name="TextBox 8" id="8"/>
          <p:cNvSpPr txBox="true"/>
          <p:nvPr/>
        </p:nvSpPr>
        <p:spPr>
          <a:xfrm rot="0">
            <a:off x="6359010" y="7010720"/>
            <a:ext cx="6465570" cy="409619"/>
          </a:xfrm>
          <a:prstGeom prst="rect">
            <a:avLst/>
          </a:prstGeom>
        </p:spPr>
        <p:txBody>
          <a:bodyPr anchor="t" rtlCol="false" tIns="0" lIns="0" bIns="0" rIns="0">
            <a:spAutoFit/>
          </a:bodyPr>
          <a:lstStyle/>
          <a:p>
            <a:pPr algn="ctr">
              <a:lnSpc>
                <a:spcPts val="3240"/>
              </a:lnSpc>
            </a:pPr>
            <a:r>
              <a:rPr lang="en-US" sz="2700">
                <a:solidFill>
                  <a:srgbClr val="000000"/>
                </a:solidFill>
                <a:latin typeface="阿里巴巴普惠体"/>
                <a:ea typeface="阿里巴巴普惠体"/>
                <a:cs typeface="阿里巴巴普惠体"/>
                <a:sym typeface="阿里巴巴普惠体"/>
              </a:rPr>
              <a:t>应用开发的难点与尝试</a:t>
            </a:r>
          </a:p>
        </p:txBody>
      </p:sp>
      <p:grpSp>
        <p:nvGrpSpPr>
          <p:cNvPr name="Group 9" id="9"/>
          <p:cNvGrpSpPr/>
          <p:nvPr/>
        </p:nvGrpSpPr>
        <p:grpSpPr>
          <a:xfrm rot="0">
            <a:off x="0" y="0"/>
            <a:ext cx="5105424" cy="8845410"/>
            <a:chOff x="0" y="0"/>
            <a:chExt cx="6807232" cy="11793880"/>
          </a:xfrm>
        </p:grpSpPr>
        <p:sp>
          <p:nvSpPr>
            <p:cNvPr name="Freeform 10" id="10"/>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11" id="11"/>
          <p:cNvGrpSpPr/>
          <p:nvPr/>
        </p:nvGrpSpPr>
        <p:grpSpPr>
          <a:xfrm rot="-9000000">
            <a:off x="774517" y="4387960"/>
            <a:ext cx="1943148" cy="2866262"/>
            <a:chOff x="0" y="0"/>
            <a:chExt cx="2590864" cy="3821682"/>
          </a:xfrm>
        </p:grpSpPr>
        <p:sp>
          <p:nvSpPr>
            <p:cNvPr name="Freeform 12" id="12"/>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91237" y="700109"/>
            <a:ext cx="2589416" cy="647656"/>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UI设计</a:t>
            </a:r>
          </a:p>
        </p:txBody>
      </p:sp>
      <p:grpSp>
        <p:nvGrpSpPr>
          <p:cNvPr name="Group 3" id="3"/>
          <p:cNvGrpSpPr/>
          <p:nvPr/>
        </p:nvGrpSpPr>
        <p:grpSpPr>
          <a:xfrm rot="0">
            <a:off x="0" y="0"/>
            <a:ext cx="1507002" cy="1811088"/>
            <a:chOff x="0" y="0"/>
            <a:chExt cx="2009336" cy="2414784"/>
          </a:xfrm>
        </p:grpSpPr>
        <p:sp>
          <p:nvSpPr>
            <p:cNvPr name="Freeform 4" id="4"/>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5" id="5"/>
          <p:cNvGrpSpPr/>
          <p:nvPr/>
        </p:nvGrpSpPr>
        <p:grpSpPr>
          <a:xfrm rot="0">
            <a:off x="706356" y="0"/>
            <a:ext cx="1235022" cy="1070356"/>
            <a:chOff x="0" y="0"/>
            <a:chExt cx="1646696" cy="1427142"/>
          </a:xfrm>
        </p:grpSpPr>
        <p:sp>
          <p:nvSpPr>
            <p:cNvPr name="Freeform 6" id="6"/>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7" id="7"/>
          <p:cNvGrpSpPr/>
          <p:nvPr/>
        </p:nvGrpSpPr>
        <p:grpSpPr>
          <a:xfrm rot="0">
            <a:off x="16669660" y="9078393"/>
            <a:ext cx="1618340" cy="1208607"/>
            <a:chOff x="0" y="0"/>
            <a:chExt cx="2157786" cy="1611476"/>
          </a:xfrm>
        </p:grpSpPr>
        <p:sp>
          <p:nvSpPr>
            <p:cNvPr name="Freeform 8" id="8"/>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9" id="9"/>
          <p:cNvGrpSpPr/>
          <p:nvPr/>
        </p:nvGrpSpPr>
        <p:grpSpPr>
          <a:xfrm rot="0">
            <a:off x="17715812" y="8731245"/>
            <a:ext cx="572188" cy="1283784"/>
            <a:chOff x="0" y="0"/>
            <a:chExt cx="762918" cy="1711712"/>
          </a:xfrm>
        </p:grpSpPr>
        <p:sp>
          <p:nvSpPr>
            <p:cNvPr name="Freeform 10" id="10"/>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Freeform 11" id="11"/>
          <p:cNvSpPr/>
          <p:nvPr/>
        </p:nvSpPr>
        <p:spPr>
          <a:xfrm flipH="false" flipV="false" rot="0">
            <a:off x="10266702" y="535178"/>
            <a:ext cx="2142952" cy="3809692"/>
          </a:xfrm>
          <a:custGeom>
            <a:avLst/>
            <a:gdLst/>
            <a:ahLst/>
            <a:cxnLst/>
            <a:rect r="r" b="b" t="t" l="l"/>
            <a:pathLst>
              <a:path h="3809692" w="2142952">
                <a:moveTo>
                  <a:pt x="0" y="0"/>
                </a:moveTo>
                <a:lnTo>
                  <a:pt x="2142952" y="0"/>
                </a:lnTo>
                <a:lnTo>
                  <a:pt x="2142952" y="3809693"/>
                </a:lnTo>
                <a:lnTo>
                  <a:pt x="0" y="3809693"/>
                </a:lnTo>
                <a:lnTo>
                  <a:pt x="0" y="0"/>
                </a:lnTo>
                <a:close/>
              </a:path>
            </a:pathLst>
          </a:custGeom>
          <a:blipFill>
            <a:blip r:embed="rId2"/>
            <a:stretch>
              <a:fillRect l="0" t="0" r="0" b="0"/>
            </a:stretch>
          </a:blipFill>
        </p:spPr>
      </p:sp>
      <p:sp>
        <p:nvSpPr>
          <p:cNvPr name="Freeform 12" id="12"/>
          <p:cNvSpPr/>
          <p:nvPr/>
        </p:nvSpPr>
        <p:spPr>
          <a:xfrm flipH="false" flipV="false" rot="0">
            <a:off x="13095454" y="535178"/>
            <a:ext cx="2142952" cy="3809692"/>
          </a:xfrm>
          <a:custGeom>
            <a:avLst/>
            <a:gdLst/>
            <a:ahLst/>
            <a:cxnLst/>
            <a:rect r="r" b="b" t="t" l="l"/>
            <a:pathLst>
              <a:path h="3809692" w="2142952">
                <a:moveTo>
                  <a:pt x="0" y="0"/>
                </a:moveTo>
                <a:lnTo>
                  <a:pt x="2142952" y="0"/>
                </a:lnTo>
                <a:lnTo>
                  <a:pt x="2142952" y="3809693"/>
                </a:lnTo>
                <a:lnTo>
                  <a:pt x="0" y="3809693"/>
                </a:lnTo>
                <a:lnTo>
                  <a:pt x="0" y="0"/>
                </a:lnTo>
                <a:close/>
              </a:path>
            </a:pathLst>
          </a:custGeom>
          <a:blipFill>
            <a:blip r:embed="rId3"/>
            <a:stretch>
              <a:fillRect l="0" t="0" r="0" b="0"/>
            </a:stretch>
          </a:blipFill>
        </p:spPr>
      </p:sp>
      <p:sp>
        <p:nvSpPr>
          <p:cNvPr name="Freeform 13" id="13"/>
          <p:cNvSpPr/>
          <p:nvPr/>
        </p:nvSpPr>
        <p:spPr>
          <a:xfrm flipH="false" flipV="false" rot="0">
            <a:off x="14526709" y="4921553"/>
            <a:ext cx="2142952" cy="3809692"/>
          </a:xfrm>
          <a:custGeom>
            <a:avLst/>
            <a:gdLst/>
            <a:ahLst/>
            <a:cxnLst/>
            <a:rect r="r" b="b" t="t" l="l"/>
            <a:pathLst>
              <a:path h="3809692" w="2142952">
                <a:moveTo>
                  <a:pt x="0" y="0"/>
                </a:moveTo>
                <a:lnTo>
                  <a:pt x="2142951" y="0"/>
                </a:lnTo>
                <a:lnTo>
                  <a:pt x="2142951" y="3809692"/>
                </a:lnTo>
                <a:lnTo>
                  <a:pt x="0" y="3809692"/>
                </a:lnTo>
                <a:lnTo>
                  <a:pt x="0" y="0"/>
                </a:lnTo>
                <a:close/>
              </a:path>
            </a:pathLst>
          </a:custGeom>
          <a:blipFill>
            <a:blip r:embed="rId4"/>
            <a:stretch>
              <a:fillRect l="0" t="0" r="0" b="0"/>
            </a:stretch>
          </a:blipFill>
        </p:spPr>
      </p:sp>
      <p:sp>
        <p:nvSpPr>
          <p:cNvPr name="Freeform 14" id="14"/>
          <p:cNvSpPr/>
          <p:nvPr/>
        </p:nvSpPr>
        <p:spPr>
          <a:xfrm flipH="false" flipV="false" rot="0">
            <a:off x="11456823" y="4921553"/>
            <a:ext cx="2142952" cy="3809692"/>
          </a:xfrm>
          <a:custGeom>
            <a:avLst/>
            <a:gdLst/>
            <a:ahLst/>
            <a:cxnLst/>
            <a:rect r="r" b="b" t="t" l="l"/>
            <a:pathLst>
              <a:path h="3809692" w="2142952">
                <a:moveTo>
                  <a:pt x="0" y="0"/>
                </a:moveTo>
                <a:lnTo>
                  <a:pt x="2142952" y="0"/>
                </a:lnTo>
                <a:lnTo>
                  <a:pt x="2142952" y="3809692"/>
                </a:lnTo>
                <a:lnTo>
                  <a:pt x="0" y="3809692"/>
                </a:lnTo>
                <a:lnTo>
                  <a:pt x="0" y="0"/>
                </a:lnTo>
                <a:close/>
              </a:path>
            </a:pathLst>
          </a:custGeom>
          <a:blipFill>
            <a:blip r:embed="rId5"/>
            <a:stretch>
              <a:fillRect l="0" t="0" r="0" b="0"/>
            </a:stretch>
          </a:blipFill>
        </p:spPr>
      </p:sp>
      <p:sp>
        <p:nvSpPr>
          <p:cNvPr name="Freeform 15" id="15"/>
          <p:cNvSpPr/>
          <p:nvPr/>
        </p:nvSpPr>
        <p:spPr>
          <a:xfrm flipH="false" flipV="false" rot="5400000">
            <a:off x="4902265" y="5284538"/>
            <a:ext cx="1467608" cy="587043"/>
          </a:xfrm>
          <a:custGeom>
            <a:avLst/>
            <a:gdLst/>
            <a:ahLst/>
            <a:cxnLst/>
            <a:rect r="r" b="b" t="t" l="l"/>
            <a:pathLst>
              <a:path h="587043" w="1467608">
                <a:moveTo>
                  <a:pt x="0" y="0"/>
                </a:moveTo>
                <a:lnTo>
                  <a:pt x="1467608" y="0"/>
                </a:lnTo>
                <a:lnTo>
                  <a:pt x="1467608" y="587043"/>
                </a:lnTo>
                <a:lnTo>
                  <a:pt x="0" y="587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379125" y="1347766"/>
            <a:ext cx="1901527" cy="314369"/>
          </a:xfrm>
          <a:prstGeom prst="rect">
            <a:avLst/>
          </a:prstGeom>
        </p:spPr>
        <p:txBody>
          <a:bodyPr anchor="t" rtlCol="false" tIns="0" lIns="0" bIns="0" rIns="0">
            <a:spAutoFit/>
          </a:bodyPr>
          <a:lstStyle/>
          <a:p>
            <a:pPr algn="ctr">
              <a:lnSpc>
                <a:spcPts val="2520"/>
              </a:lnSpc>
            </a:pPr>
            <a:r>
              <a:rPr lang="en-US" sz="2100">
                <a:solidFill>
                  <a:srgbClr val="000000"/>
                </a:solidFill>
                <a:latin typeface="阿里巴巴普惠体"/>
                <a:ea typeface="阿里巴巴普惠体"/>
                <a:cs typeface="阿里巴巴普惠体"/>
                <a:sym typeface="阿里巴巴普惠体"/>
              </a:rPr>
              <a:t>UI Design</a:t>
            </a:r>
          </a:p>
        </p:txBody>
      </p:sp>
      <p:sp>
        <p:nvSpPr>
          <p:cNvPr name="TextBox 17" id="17"/>
          <p:cNvSpPr txBox="true"/>
          <p:nvPr/>
        </p:nvSpPr>
        <p:spPr>
          <a:xfrm rot="0">
            <a:off x="1691237" y="2057090"/>
            <a:ext cx="7889665" cy="1180552"/>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第一次尝试平面设计类的工作，想设计出优美的界面并不简单</a:t>
            </a:r>
          </a:p>
        </p:txBody>
      </p:sp>
      <p:sp>
        <p:nvSpPr>
          <p:cNvPr name="TextBox 18" id="18"/>
          <p:cNvSpPr txBox="true"/>
          <p:nvPr/>
        </p:nvSpPr>
        <p:spPr>
          <a:xfrm rot="0">
            <a:off x="1691237" y="3358702"/>
            <a:ext cx="7889665" cy="1180552"/>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墨刀组件库中大多数组件与我们的设计风格并不适应</a:t>
            </a:r>
          </a:p>
        </p:txBody>
      </p:sp>
      <p:sp>
        <p:nvSpPr>
          <p:cNvPr name="TextBox 19" id="19"/>
          <p:cNvSpPr txBox="true"/>
          <p:nvPr/>
        </p:nvSpPr>
        <p:spPr>
          <a:xfrm rot="0">
            <a:off x="1691237" y="6550190"/>
            <a:ext cx="7889665" cy="1180552"/>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学习其他类似的app的设计，并寻找其他人评价设计</a:t>
            </a:r>
          </a:p>
        </p:txBody>
      </p:sp>
      <p:sp>
        <p:nvSpPr>
          <p:cNvPr name="TextBox 20" id="20"/>
          <p:cNvSpPr txBox="true"/>
          <p:nvPr/>
        </p:nvSpPr>
        <p:spPr>
          <a:xfrm rot="0">
            <a:off x="1691237" y="7854567"/>
            <a:ext cx="7889665" cy="1180552"/>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花费时间对页面中的组件从零开始搭建，如状态栏</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TextBox 10" id="10"/>
          <p:cNvSpPr txBox="true"/>
          <p:nvPr/>
        </p:nvSpPr>
        <p:spPr>
          <a:xfrm rot="0">
            <a:off x="1691237" y="700109"/>
            <a:ext cx="2589416" cy="647656"/>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前端开发</a:t>
            </a:r>
          </a:p>
        </p:txBody>
      </p:sp>
      <p:sp>
        <p:nvSpPr>
          <p:cNvPr name="TextBox 11" id="11"/>
          <p:cNvSpPr txBox="true"/>
          <p:nvPr/>
        </p:nvSpPr>
        <p:spPr>
          <a:xfrm rot="0">
            <a:off x="2379125" y="1347766"/>
            <a:ext cx="3145471" cy="606656"/>
          </a:xfrm>
          <a:prstGeom prst="rect">
            <a:avLst/>
          </a:prstGeom>
        </p:spPr>
        <p:txBody>
          <a:bodyPr anchor="t" rtlCol="false" tIns="0" lIns="0" bIns="0" rIns="0">
            <a:spAutoFit/>
          </a:bodyPr>
          <a:lstStyle/>
          <a:p>
            <a:pPr algn="ctr">
              <a:lnSpc>
                <a:spcPts val="2431"/>
              </a:lnSpc>
            </a:pPr>
            <a:r>
              <a:rPr lang="en-US" sz="2026">
                <a:solidFill>
                  <a:srgbClr val="000000"/>
                </a:solidFill>
                <a:latin typeface="阿里巴巴普惠体"/>
                <a:ea typeface="阿里巴巴普惠体"/>
                <a:cs typeface="阿里巴巴普惠体"/>
                <a:sym typeface="阿里巴巴普惠体"/>
              </a:rPr>
              <a:t>Front-end development</a:t>
            </a:r>
          </a:p>
          <a:p>
            <a:pPr algn="ctr">
              <a:lnSpc>
                <a:spcPts val="2431"/>
              </a:lnSpc>
            </a:pPr>
          </a:p>
        </p:txBody>
      </p:sp>
      <p:sp>
        <p:nvSpPr>
          <p:cNvPr name="TextBox 12" id="12"/>
          <p:cNvSpPr txBox="true"/>
          <p:nvPr/>
        </p:nvSpPr>
        <p:spPr>
          <a:xfrm rot="0">
            <a:off x="1320581" y="2092523"/>
            <a:ext cx="9671872"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不同设备上 UI 元素排布混乱，字体或图片失真</a:t>
            </a:r>
          </a:p>
        </p:txBody>
      </p:sp>
      <p:sp>
        <p:nvSpPr>
          <p:cNvPr name="TextBox 13" id="13"/>
          <p:cNvSpPr txBox="true"/>
          <p:nvPr/>
        </p:nvSpPr>
        <p:spPr>
          <a:xfrm rot="0">
            <a:off x="1320581" y="6239909"/>
            <a:ext cx="7713654"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在 XML 中使用 dp、sp 而非像素值</a:t>
            </a:r>
          </a:p>
        </p:txBody>
      </p:sp>
      <p:sp>
        <p:nvSpPr>
          <p:cNvPr name="TextBox 14" id="14"/>
          <p:cNvSpPr txBox="true"/>
          <p:nvPr/>
        </p:nvSpPr>
        <p:spPr>
          <a:xfrm rot="0">
            <a:off x="1320581" y="2815832"/>
            <a:ext cx="5106792"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页面之间数据交互混乱</a:t>
            </a:r>
          </a:p>
        </p:txBody>
      </p:sp>
      <p:sp>
        <p:nvSpPr>
          <p:cNvPr name="TextBox 15" id="15"/>
          <p:cNvSpPr txBox="true"/>
          <p:nvPr/>
        </p:nvSpPr>
        <p:spPr>
          <a:xfrm rot="0">
            <a:off x="1320581" y="6963218"/>
            <a:ext cx="14837668"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学习利用 Intent 在 Activity 间传递数据，使用 Bundle 传递到 Fragment</a:t>
            </a:r>
          </a:p>
        </p:txBody>
      </p:sp>
      <p:sp>
        <p:nvSpPr>
          <p:cNvPr name="TextBox 16" id="16"/>
          <p:cNvSpPr txBox="true"/>
          <p:nvPr/>
        </p:nvSpPr>
        <p:spPr>
          <a:xfrm rot="0">
            <a:off x="1320581" y="3539141"/>
            <a:ext cx="15646838" cy="1180552"/>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导航栏的制作复杂，不知道是用多 Activity 还是单 Activity+多个 Fragment，Fragment 切换逻辑复杂</a:t>
            </a:r>
          </a:p>
        </p:txBody>
      </p:sp>
      <p:sp>
        <p:nvSpPr>
          <p:cNvPr name="TextBox 17" id="17"/>
          <p:cNvSpPr txBox="true"/>
          <p:nvPr/>
        </p:nvSpPr>
        <p:spPr>
          <a:xfrm rot="0">
            <a:off x="1320581" y="7686527"/>
            <a:ext cx="15427308"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参考社区文档以及其它开源设计，单Activity+多个Fragment实现导航栏效果</a:t>
            </a:r>
          </a:p>
        </p:txBody>
      </p:sp>
      <p:sp>
        <p:nvSpPr>
          <p:cNvPr name="Freeform 18" id="18"/>
          <p:cNvSpPr/>
          <p:nvPr/>
        </p:nvSpPr>
        <p:spPr>
          <a:xfrm flipH="false" flipV="false" rot="5400000">
            <a:off x="8465262" y="5264817"/>
            <a:ext cx="1241610" cy="496644"/>
          </a:xfrm>
          <a:custGeom>
            <a:avLst/>
            <a:gdLst/>
            <a:ahLst/>
            <a:cxnLst/>
            <a:rect r="r" b="b" t="t" l="l"/>
            <a:pathLst>
              <a:path h="496644" w="1241610">
                <a:moveTo>
                  <a:pt x="0" y="0"/>
                </a:moveTo>
                <a:lnTo>
                  <a:pt x="1241610" y="0"/>
                </a:lnTo>
                <a:lnTo>
                  <a:pt x="1241610" y="496644"/>
                </a:lnTo>
                <a:lnTo>
                  <a:pt x="0" y="496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TextBox 10" id="10"/>
          <p:cNvSpPr txBox="true"/>
          <p:nvPr/>
        </p:nvSpPr>
        <p:spPr>
          <a:xfrm rot="0">
            <a:off x="1691237" y="700109"/>
            <a:ext cx="2589416" cy="647656"/>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后端开发</a:t>
            </a:r>
          </a:p>
        </p:txBody>
      </p:sp>
      <p:sp>
        <p:nvSpPr>
          <p:cNvPr name="TextBox 11" id="11"/>
          <p:cNvSpPr txBox="true"/>
          <p:nvPr/>
        </p:nvSpPr>
        <p:spPr>
          <a:xfrm rot="0">
            <a:off x="2379125" y="1347766"/>
            <a:ext cx="3145471" cy="606656"/>
          </a:xfrm>
          <a:prstGeom prst="rect">
            <a:avLst/>
          </a:prstGeom>
        </p:spPr>
        <p:txBody>
          <a:bodyPr anchor="t" rtlCol="false" tIns="0" lIns="0" bIns="0" rIns="0">
            <a:spAutoFit/>
          </a:bodyPr>
          <a:lstStyle/>
          <a:p>
            <a:pPr algn="ctr">
              <a:lnSpc>
                <a:spcPts val="2431"/>
              </a:lnSpc>
            </a:pPr>
            <a:r>
              <a:rPr lang="en-US" sz="2026">
                <a:solidFill>
                  <a:srgbClr val="000000"/>
                </a:solidFill>
                <a:latin typeface="阿里巴巴普惠体"/>
                <a:ea typeface="阿里巴巴普惠体"/>
                <a:cs typeface="阿里巴巴普惠体"/>
                <a:sym typeface="阿里巴巴普惠体"/>
              </a:rPr>
              <a:t>Front-end development</a:t>
            </a:r>
          </a:p>
          <a:p>
            <a:pPr algn="ctr">
              <a:lnSpc>
                <a:spcPts val="2431"/>
              </a:lnSpc>
            </a:pPr>
          </a:p>
        </p:txBody>
      </p:sp>
      <p:sp>
        <p:nvSpPr>
          <p:cNvPr name="TextBox 12" id="12"/>
          <p:cNvSpPr txBox="true"/>
          <p:nvPr/>
        </p:nvSpPr>
        <p:spPr>
          <a:xfrm rot="0">
            <a:off x="1320581" y="2092523"/>
            <a:ext cx="14096247"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在云主机上从零搭建 mysql 并连接较为复杂，此前也并没有相关经验</a:t>
            </a:r>
          </a:p>
        </p:txBody>
      </p:sp>
      <p:sp>
        <p:nvSpPr>
          <p:cNvPr name="TextBox 13" id="13"/>
          <p:cNvSpPr txBox="true"/>
          <p:nvPr/>
        </p:nvSpPr>
        <p:spPr>
          <a:xfrm rot="0">
            <a:off x="1320581" y="6239909"/>
            <a:ext cx="7233044"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直接使用了阿里云mysql云服务器</a:t>
            </a:r>
          </a:p>
        </p:txBody>
      </p:sp>
      <p:sp>
        <p:nvSpPr>
          <p:cNvPr name="TextBox 14" id="14"/>
          <p:cNvSpPr txBox="true"/>
          <p:nvPr/>
        </p:nvSpPr>
        <p:spPr>
          <a:xfrm rot="0">
            <a:off x="1320581" y="2815832"/>
            <a:ext cx="12923710"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当从后端获取数据信息时，后端代码混乱，出现问题时难以判断</a:t>
            </a:r>
          </a:p>
        </p:txBody>
      </p:sp>
      <p:sp>
        <p:nvSpPr>
          <p:cNvPr name="TextBox 15" id="15"/>
          <p:cNvSpPr txBox="true"/>
          <p:nvPr/>
        </p:nvSpPr>
        <p:spPr>
          <a:xfrm rot="0">
            <a:off x="1323867" y="6963218"/>
            <a:ext cx="13097866"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使用 android.util.log，在出现问题的连续的方法中筛查问题来源</a:t>
            </a:r>
          </a:p>
        </p:txBody>
      </p:sp>
      <p:sp>
        <p:nvSpPr>
          <p:cNvPr name="Freeform 16" id="16"/>
          <p:cNvSpPr/>
          <p:nvPr/>
        </p:nvSpPr>
        <p:spPr>
          <a:xfrm flipH="false" flipV="false" rot="5400000">
            <a:off x="8523195" y="3978299"/>
            <a:ext cx="1241610" cy="496644"/>
          </a:xfrm>
          <a:custGeom>
            <a:avLst/>
            <a:gdLst/>
            <a:ahLst/>
            <a:cxnLst/>
            <a:rect r="r" b="b" t="t" l="l"/>
            <a:pathLst>
              <a:path h="496644" w="1241610">
                <a:moveTo>
                  <a:pt x="0" y="0"/>
                </a:moveTo>
                <a:lnTo>
                  <a:pt x="1241610" y="0"/>
                </a:lnTo>
                <a:lnTo>
                  <a:pt x="1241610" y="496644"/>
                </a:lnTo>
                <a:lnTo>
                  <a:pt x="0" y="4966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38943" y="2925211"/>
            <a:ext cx="8705705" cy="2009775"/>
          </a:xfrm>
          <a:prstGeom prst="rect">
            <a:avLst/>
          </a:prstGeom>
        </p:spPr>
        <p:txBody>
          <a:bodyPr anchor="t" rtlCol="false" tIns="0" lIns="0" bIns="0" rIns="0">
            <a:spAutoFit/>
          </a:bodyPr>
          <a:lstStyle/>
          <a:p>
            <a:pPr algn="ctr">
              <a:lnSpc>
                <a:spcPts val="15849"/>
              </a:lnSpc>
            </a:pPr>
            <a:r>
              <a:rPr lang="en-US" sz="13207">
                <a:solidFill>
                  <a:srgbClr val="315CBE"/>
                </a:solidFill>
                <a:latin typeface="字由点字倔强黑"/>
                <a:ea typeface="字由点字倔强黑"/>
                <a:cs typeface="字由点字倔强黑"/>
                <a:sym typeface="字由点字倔强黑"/>
              </a:rPr>
              <a:t>PART 02</a:t>
            </a:r>
          </a:p>
        </p:txBody>
      </p:sp>
      <p:sp>
        <p:nvSpPr>
          <p:cNvPr name="TextBox 3" id="3"/>
          <p:cNvSpPr txBox="true"/>
          <p:nvPr/>
        </p:nvSpPr>
        <p:spPr>
          <a:xfrm rot="0">
            <a:off x="4610784" y="5241568"/>
            <a:ext cx="9962022" cy="1438231"/>
          </a:xfrm>
          <a:prstGeom prst="rect">
            <a:avLst/>
          </a:prstGeom>
        </p:spPr>
        <p:txBody>
          <a:bodyPr anchor="t" rtlCol="false" tIns="0" lIns="0" bIns="0" rIns="0">
            <a:spAutoFit/>
          </a:bodyPr>
          <a:lstStyle/>
          <a:p>
            <a:pPr algn="ctr">
              <a:lnSpc>
                <a:spcPts val="5759"/>
              </a:lnSpc>
            </a:pPr>
            <a:r>
              <a:rPr lang="en-US" sz="4800">
                <a:solidFill>
                  <a:srgbClr val="315CBE"/>
                </a:solidFill>
                <a:latin typeface="字由点字倔强黑"/>
                <a:ea typeface="字由点字倔强黑"/>
                <a:cs typeface="字由点字倔强黑"/>
                <a:sym typeface="字由点字倔强黑"/>
              </a:rPr>
              <a:t>The completeness of the app testing</a:t>
            </a:r>
          </a:p>
        </p:txBody>
      </p:sp>
      <p:grpSp>
        <p:nvGrpSpPr>
          <p:cNvPr name="Group 4" id="4"/>
          <p:cNvGrpSpPr/>
          <p:nvPr/>
        </p:nvGrpSpPr>
        <p:grpSpPr>
          <a:xfrm rot="-10800000">
            <a:off x="13182576" y="1441590"/>
            <a:ext cx="5105424" cy="8845410"/>
            <a:chOff x="0" y="0"/>
            <a:chExt cx="6807232" cy="11793880"/>
          </a:xfrm>
        </p:grpSpPr>
        <p:sp>
          <p:nvSpPr>
            <p:cNvPr name="Freeform 5" id="5"/>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6" id="6"/>
          <p:cNvGrpSpPr/>
          <p:nvPr/>
        </p:nvGrpSpPr>
        <p:grpSpPr>
          <a:xfrm rot="0">
            <a:off x="12059224" y="6674886"/>
            <a:ext cx="3618035" cy="3612114"/>
            <a:chOff x="0" y="0"/>
            <a:chExt cx="4824046" cy="4816152"/>
          </a:xfrm>
        </p:grpSpPr>
        <p:sp>
          <p:nvSpPr>
            <p:cNvPr name="Freeform 7" id="7"/>
            <p:cNvSpPr/>
            <p:nvPr/>
          </p:nvSpPr>
          <p:spPr>
            <a:xfrm flipH="false" flipV="false" rot="0">
              <a:off x="0" y="-14478"/>
              <a:ext cx="5007991" cy="4830572"/>
            </a:xfrm>
            <a:custGeom>
              <a:avLst/>
              <a:gdLst/>
              <a:ahLst/>
              <a:cxnLst/>
              <a:rect r="r" b="b" t="t" l="l"/>
              <a:pathLst>
                <a:path h="4830572" w="5007991">
                  <a:moveTo>
                    <a:pt x="3438271" y="17653"/>
                  </a:moveTo>
                  <a:cubicBezTo>
                    <a:pt x="3687191" y="0"/>
                    <a:pt x="3943858" y="54102"/>
                    <a:pt x="4176141" y="188214"/>
                  </a:cubicBezTo>
                  <a:cubicBezTo>
                    <a:pt x="4795774" y="545973"/>
                    <a:pt x="5007991" y="1338199"/>
                    <a:pt x="4650359" y="1957832"/>
                  </a:cubicBezTo>
                  <a:lnTo>
                    <a:pt x="2991739" y="4830572"/>
                  </a:lnTo>
                  <a:lnTo>
                    <a:pt x="0" y="4830572"/>
                  </a:lnTo>
                  <a:lnTo>
                    <a:pt x="2406523" y="662432"/>
                  </a:lnTo>
                  <a:cubicBezTo>
                    <a:pt x="2630043" y="275209"/>
                    <a:pt x="3023362" y="46990"/>
                    <a:pt x="3438271" y="17653"/>
                  </a:cubicBezTo>
                  <a:close/>
                </a:path>
              </a:pathLst>
            </a:custGeom>
            <a:solidFill>
              <a:srgbClr val="4C77D2"/>
            </a:solidFill>
          </p:spPr>
        </p:sp>
      </p:grpSp>
      <p:grpSp>
        <p:nvGrpSpPr>
          <p:cNvPr name="Group 8" id="8"/>
          <p:cNvGrpSpPr/>
          <p:nvPr/>
        </p:nvGrpSpPr>
        <p:grpSpPr>
          <a:xfrm rot="0">
            <a:off x="0" y="0"/>
            <a:ext cx="5105424" cy="8845410"/>
            <a:chOff x="0" y="0"/>
            <a:chExt cx="6807232" cy="11793880"/>
          </a:xfrm>
        </p:grpSpPr>
        <p:sp>
          <p:nvSpPr>
            <p:cNvPr name="Freeform 9" id="9"/>
            <p:cNvSpPr/>
            <p:nvPr/>
          </p:nvSpPr>
          <p:spPr>
            <a:xfrm flipH="false" flipV="false" rot="0">
              <a:off x="0" y="0"/>
              <a:ext cx="6807200" cy="11793855"/>
            </a:xfrm>
            <a:custGeom>
              <a:avLst/>
              <a:gdLst/>
              <a:ahLst/>
              <a:cxnLst/>
              <a:rect r="r" b="b" t="t" l="l"/>
              <a:pathLst>
                <a:path h="11793855" w="6807200">
                  <a:moveTo>
                    <a:pt x="0" y="0"/>
                  </a:moveTo>
                  <a:lnTo>
                    <a:pt x="6807200" y="0"/>
                  </a:lnTo>
                  <a:lnTo>
                    <a:pt x="6791833" y="30099"/>
                  </a:lnTo>
                  <a:lnTo>
                    <a:pt x="0" y="11793855"/>
                  </a:lnTo>
                  <a:close/>
                </a:path>
              </a:pathLst>
            </a:custGeom>
            <a:solidFill>
              <a:srgbClr val="113AA6"/>
            </a:solidFill>
          </p:spPr>
        </p:sp>
      </p:grpSp>
      <p:grpSp>
        <p:nvGrpSpPr>
          <p:cNvPr name="Group 10" id="10"/>
          <p:cNvGrpSpPr/>
          <p:nvPr/>
        </p:nvGrpSpPr>
        <p:grpSpPr>
          <a:xfrm rot="-9000000">
            <a:off x="774517" y="4387960"/>
            <a:ext cx="1943148" cy="2866262"/>
            <a:chOff x="0" y="0"/>
            <a:chExt cx="2590864" cy="3821682"/>
          </a:xfrm>
        </p:grpSpPr>
        <p:sp>
          <p:nvSpPr>
            <p:cNvPr name="Freeform 11" id="11"/>
            <p:cNvSpPr/>
            <p:nvPr/>
          </p:nvSpPr>
          <p:spPr>
            <a:xfrm flipH="false" flipV="false" rot="0">
              <a:off x="0" y="0"/>
              <a:ext cx="2590800" cy="3821557"/>
            </a:xfrm>
            <a:custGeom>
              <a:avLst/>
              <a:gdLst/>
              <a:ahLst/>
              <a:cxnLst/>
              <a:rect r="r" b="b" t="t" l="l"/>
              <a:pathLst>
                <a:path h="3821557" w="2590800">
                  <a:moveTo>
                    <a:pt x="0" y="1295400"/>
                  </a:moveTo>
                  <a:cubicBezTo>
                    <a:pt x="0" y="580009"/>
                    <a:pt x="580009" y="0"/>
                    <a:pt x="1295400" y="0"/>
                  </a:cubicBezTo>
                  <a:cubicBezTo>
                    <a:pt x="2010791" y="0"/>
                    <a:pt x="2590800" y="580009"/>
                    <a:pt x="2590800" y="1295400"/>
                  </a:cubicBezTo>
                  <a:lnTo>
                    <a:pt x="2590800" y="2526157"/>
                  </a:lnTo>
                  <a:cubicBezTo>
                    <a:pt x="2590800" y="3241548"/>
                    <a:pt x="2010791" y="3821557"/>
                    <a:pt x="1295400" y="3821557"/>
                  </a:cubicBezTo>
                  <a:cubicBezTo>
                    <a:pt x="580009" y="3821557"/>
                    <a:pt x="0" y="3241675"/>
                    <a:pt x="0" y="2526284"/>
                  </a:cubicBezTo>
                  <a:close/>
                </a:path>
              </a:pathLst>
            </a:custGeom>
            <a:solidFill>
              <a:srgbClr val="4C77D2"/>
            </a:solidFill>
          </p:spPr>
        </p:sp>
      </p:grpSp>
      <p:sp>
        <p:nvSpPr>
          <p:cNvPr name="TextBox 12" id="12"/>
          <p:cNvSpPr txBox="true"/>
          <p:nvPr/>
        </p:nvSpPr>
        <p:spPr>
          <a:xfrm rot="0">
            <a:off x="6359010" y="7010720"/>
            <a:ext cx="6465570" cy="409619"/>
          </a:xfrm>
          <a:prstGeom prst="rect">
            <a:avLst/>
          </a:prstGeom>
        </p:spPr>
        <p:txBody>
          <a:bodyPr anchor="t" rtlCol="false" tIns="0" lIns="0" bIns="0" rIns="0">
            <a:spAutoFit/>
          </a:bodyPr>
          <a:lstStyle/>
          <a:p>
            <a:pPr algn="ctr">
              <a:lnSpc>
                <a:spcPts val="3240"/>
              </a:lnSpc>
            </a:pPr>
            <a:r>
              <a:rPr lang="en-US" sz="2700">
                <a:solidFill>
                  <a:srgbClr val="000000"/>
                </a:solidFill>
                <a:latin typeface="阿里巴巴普惠体"/>
                <a:ea typeface="阿里巴巴普惠体"/>
                <a:cs typeface="阿里巴巴普惠体"/>
                <a:sym typeface="阿里巴巴普惠体"/>
              </a:rPr>
              <a:t>应用测试</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4C77D2"/>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4C77D2"/>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Freeform 10" id="10"/>
          <p:cNvSpPr/>
          <p:nvPr/>
        </p:nvSpPr>
        <p:spPr>
          <a:xfrm flipH="false" flipV="false" rot="0">
            <a:off x="9734303" y="2364396"/>
            <a:ext cx="6448706" cy="5106073"/>
          </a:xfrm>
          <a:custGeom>
            <a:avLst/>
            <a:gdLst/>
            <a:ahLst/>
            <a:cxnLst/>
            <a:rect r="r" b="b" t="t" l="l"/>
            <a:pathLst>
              <a:path h="5106073" w="6448706">
                <a:moveTo>
                  <a:pt x="0" y="0"/>
                </a:moveTo>
                <a:lnTo>
                  <a:pt x="6448706" y="0"/>
                </a:lnTo>
                <a:lnTo>
                  <a:pt x="6448706" y="5106073"/>
                </a:lnTo>
                <a:lnTo>
                  <a:pt x="0" y="5106073"/>
                </a:lnTo>
                <a:lnTo>
                  <a:pt x="0" y="0"/>
                </a:lnTo>
                <a:close/>
              </a:path>
            </a:pathLst>
          </a:custGeom>
          <a:blipFill>
            <a:blip r:embed="rId2"/>
            <a:stretch>
              <a:fillRect l="0" t="0" r="0" b="0"/>
            </a:stretch>
          </a:blipFill>
        </p:spPr>
      </p:sp>
      <p:sp>
        <p:nvSpPr>
          <p:cNvPr name="TextBox 11" id="11"/>
          <p:cNvSpPr txBox="true"/>
          <p:nvPr/>
        </p:nvSpPr>
        <p:spPr>
          <a:xfrm rot="0">
            <a:off x="1691237" y="700109"/>
            <a:ext cx="2589416" cy="647656"/>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测试内容</a:t>
            </a:r>
          </a:p>
        </p:txBody>
      </p:sp>
      <p:sp>
        <p:nvSpPr>
          <p:cNvPr name="TextBox 12" id="12"/>
          <p:cNvSpPr txBox="true"/>
          <p:nvPr/>
        </p:nvSpPr>
        <p:spPr>
          <a:xfrm rot="0">
            <a:off x="1847575" y="1347766"/>
            <a:ext cx="3145471" cy="303328"/>
          </a:xfrm>
          <a:prstGeom prst="rect">
            <a:avLst/>
          </a:prstGeom>
        </p:spPr>
        <p:txBody>
          <a:bodyPr anchor="t" rtlCol="false" tIns="0" lIns="0" bIns="0" rIns="0">
            <a:spAutoFit/>
          </a:bodyPr>
          <a:lstStyle/>
          <a:p>
            <a:pPr algn="ctr">
              <a:lnSpc>
                <a:spcPts val="2431"/>
              </a:lnSpc>
            </a:pPr>
            <a:r>
              <a:rPr lang="en-US" sz="2026">
                <a:solidFill>
                  <a:srgbClr val="000000"/>
                </a:solidFill>
                <a:latin typeface="阿里巴巴普惠体"/>
                <a:ea typeface="阿里巴巴普惠体"/>
                <a:cs typeface="阿里巴巴普惠体"/>
                <a:sym typeface="阿里巴巴普惠体"/>
              </a:rPr>
              <a:t>Test Context</a:t>
            </a:r>
          </a:p>
        </p:txBody>
      </p:sp>
      <p:sp>
        <p:nvSpPr>
          <p:cNvPr name="TextBox 13" id="13"/>
          <p:cNvSpPr txBox="true"/>
          <p:nvPr/>
        </p:nvSpPr>
        <p:spPr>
          <a:xfrm rot="0">
            <a:off x="3420311" y="2778707"/>
            <a:ext cx="2960071"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兼容性测试</a:t>
            </a:r>
          </a:p>
        </p:txBody>
      </p:sp>
      <p:sp>
        <p:nvSpPr>
          <p:cNvPr name="TextBox 14" id="14"/>
          <p:cNvSpPr txBox="true"/>
          <p:nvPr/>
        </p:nvSpPr>
        <p:spPr>
          <a:xfrm rot="0">
            <a:off x="3420311" y="3990882"/>
            <a:ext cx="3382185"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安装卸载测试</a:t>
            </a:r>
          </a:p>
        </p:txBody>
      </p:sp>
      <p:sp>
        <p:nvSpPr>
          <p:cNvPr name="TextBox 15" id="15"/>
          <p:cNvSpPr txBox="true"/>
          <p:nvPr/>
        </p:nvSpPr>
        <p:spPr>
          <a:xfrm rot="0">
            <a:off x="3423597" y="6409049"/>
            <a:ext cx="2598329"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交互测试</a:t>
            </a:r>
          </a:p>
        </p:txBody>
      </p:sp>
      <p:sp>
        <p:nvSpPr>
          <p:cNvPr name="TextBox 16" id="16"/>
          <p:cNvSpPr txBox="true"/>
          <p:nvPr/>
        </p:nvSpPr>
        <p:spPr>
          <a:xfrm rot="0">
            <a:off x="3420311" y="5199966"/>
            <a:ext cx="2601615" cy="580434"/>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字由点字典黑"/>
                <a:ea typeface="字由点字典黑"/>
                <a:cs typeface="字由点字典黑"/>
                <a:sym typeface="字由点字典黑"/>
              </a:rPr>
              <a:t>运行测试</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507002" cy="1811088"/>
            <a:chOff x="0" y="0"/>
            <a:chExt cx="2009336" cy="2414784"/>
          </a:xfrm>
        </p:grpSpPr>
        <p:sp>
          <p:nvSpPr>
            <p:cNvPr name="Freeform 3" id="3"/>
            <p:cNvSpPr/>
            <p:nvPr/>
          </p:nvSpPr>
          <p:spPr>
            <a:xfrm flipH="false" flipV="false" rot="0">
              <a:off x="0" y="0"/>
              <a:ext cx="2009394" cy="2414778"/>
            </a:xfrm>
            <a:custGeom>
              <a:avLst/>
              <a:gdLst/>
              <a:ahLst/>
              <a:cxnLst/>
              <a:rect r="r" b="b" t="t" l="l"/>
              <a:pathLst>
                <a:path h="2414778" w="2009394">
                  <a:moveTo>
                    <a:pt x="0" y="0"/>
                  </a:moveTo>
                  <a:lnTo>
                    <a:pt x="2009394" y="0"/>
                  </a:lnTo>
                  <a:lnTo>
                    <a:pt x="942594" y="1847723"/>
                  </a:lnTo>
                  <a:cubicBezTo>
                    <a:pt x="745998" y="2188337"/>
                    <a:pt x="400050" y="2388997"/>
                    <a:pt x="35179" y="2414778"/>
                  </a:cubicBezTo>
                  <a:lnTo>
                    <a:pt x="0" y="2413889"/>
                  </a:lnTo>
                  <a:close/>
                </a:path>
              </a:pathLst>
            </a:custGeom>
            <a:solidFill>
              <a:srgbClr val="113AA6"/>
            </a:solidFill>
          </p:spPr>
        </p:sp>
      </p:grpSp>
      <p:grpSp>
        <p:nvGrpSpPr>
          <p:cNvPr name="Group 4" id="4"/>
          <p:cNvGrpSpPr/>
          <p:nvPr/>
        </p:nvGrpSpPr>
        <p:grpSpPr>
          <a:xfrm rot="0">
            <a:off x="706356" y="0"/>
            <a:ext cx="1235022" cy="1070356"/>
            <a:chOff x="0" y="0"/>
            <a:chExt cx="1646696" cy="1427142"/>
          </a:xfrm>
        </p:grpSpPr>
        <p:sp>
          <p:nvSpPr>
            <p:cNvPr name="Freeform 5" id="5"/>
            <p:cNvSpPr/>
            <p:nvPr/>
          </p:nvSpPr>
          <p:spPr>
            <a:xfrm flipH="false" flipV="false" rot="0">
              <a:off x="-74041" y="0"/>
              <a:ext cx="1720723" cy="1501140"/>
            </a:xfrm>
            <a:custGeom>
              <a:avLst/>
              <a:gdLst/>
              <a:ahLst/>
              <a:cxnLst/>
              <a:rect r="r" b="b" t="t" l="l"/>
              <a:pathLst>
                <a:path h="1501140" w="1720723">
                  <a:moveTo>
                    <a:pt x="516255" y="0"/>
                  </a:moveTo>
                  <a:lnTo>
                    <a:pt x="1720723" y="0"/>
                  </a:lnTo>
                  <a:lnTo>
                    <a:pt x="1047369" y="1166241"/>
                  </a:lnTo>
                  <a:cubicBezTo>
                    <a:pt x="903351" y="1415669"/>
                    <a:pt x="584327" y="1501140"/>
                    <a:pt x="334899" y="1357122"/>
                  </a:cubicBezTo>
                  <a:cubicBezTo>
                    <a:pt x="85471" y="1213104"/>
                    <a:pt x="0" y="894207"/>
                    <a:pt x="144018" y="644652"/>
                  </a:cubicBezTo>
                  <a:close/>
                </a:path>
              </a:pathLst>
            </a:custGeom>
            <a:solidFill>
              <a:srgbClr val="315CBE"/>
            </a:solidFill>
          </p:spPr>
        </p:sp>
      </p:grpSp>
      <p:grpSp>
        <p:nvGrpSpPr>
          <p:cNvPr name="Group 6" id="6"/>
          <p:cNvGrpSpPr/>
          <p:nvPr/>
        </p:nvGrpSpPr>
        <p:grpSpPr>
          <a:xfrm rot="0">
            <a:off x="16669660" y="9078393"/>
            <a:ext cx="1618340" cy="1208607"/>
            <a:chOff x="0" y="0"/>
            <a:chExt cx="2157786" cy="1611476"/>
          </a:xfrm>
        </p:grpSpPr>
        <p:sp>
          <p:nvSpPr>
            <p:cNvPr name="Freeform 7" id="7"/>
            <p:cNvSpPr/>
            <p:nvPr/>
          </p:nvSpPr>
          <p:spPr>
            <a:xfrm flipH="false" flipV="false" rot="0">
              <a:off x="0" y="-12700"/>
              <a:ext cx="2157730" cy="1624203"/>
            </a:xfrm>
            <a:custGeom>
              <a:avLst/>
              <a:gdLst/>
              <a:ahLst/>
              <a:cxnLst/>
              <a:rect r="r" b="b" t="t" l="l"/>
              <a:pathLst>
                <a:path h="1624203" w="2157730">
                  <a:moveTo>
                    <a:pt x="1508760" y="15494"/>
                  </a:moveTo>
                  <a:cubicBezTo>
                    <a:pt x="1727708" y="0"/>
                    <a:pt x="1953387" y="47498"/>
                    <a:pt x="2157730" y="165481"/>
                  </a:cubicBezTo>
                  <a:lnTo>
                    <a:pt x="2157730" y="1624203"/>
                  </a:lnTo>
                  <a:lnTo>
                    <a:pt x="0" y="1624203"/>
                  </a:lnTo>
                  <a:lnTo>
                    <a:pt x="601345" y="582549"/>
                  </a:lnTo>
                  <a:cubicBezTo>
                    <a:pt x="798068" y="241935"/>
                    <a:pt x="1143889" y="41275"/>
                    <a:pt x="1508760" y="15494"/>
                  </a:cubicBezTo>
                  <a:close/>
                </a:path>
              </a:pathLst>
            </a:custGeom>
            <a:solidFill>
              <a:srgbClr val="315CBE"/>
            </a:solidFill>
          </p:spPr>
        </p:sp>
      </p:grpSp>
      <p:grpSp>
        <p:nvGrpSpPr>
          <p:cNvPr name="Group 8" id="8"/>
          <p:cNvGrpSpPr/>
          <p:nvPr/>
        </p:nvGrpSpPr>
        <p:grpSpPr>
          <a:xfrm rot="0">
            <a:off x="17715812" y="8731245"/>
            <a:ext cx="572188" cy="1283784"/>
            <a:chOff x="0" y="0"/>
            <a:chExt cx="762918" cy="1711712"/>
          </a:xfrm>
        </p:grpSpPr>
        <p:sp>
          <p:nvSpPr>
            <p:cNvPr name="Freeform 9" id="9"/>
            <p:cNvSpPr/>
            <p:nvPr/>
          </p:nvSpPr>
          <p:spPr>
            <a:xfrm flipH="false" flipV="false" rot="0">
              <a:off x="-43688" y="0"/>
              <a:ext cx="806577" cy="1755521"/>
            </a:xfrm>
            <a:custGeom>
              <a:avLst/>
              <a:gdLst/>
              <a:ahLst/>
              <a:cxnLst/>
              <a:rect r="r" b="b" t="t" l="l"/>
              <a:pathLst>
                <a:path h="1755521" w="806577">
                  <a:moveTo>
                    <a:pt x="806577" y="0"/>
                  </a:moveTo>
                  <a:lnTo>
                    <a:pt x="806577" y="1231392"/>
                  </a:lnTo>
                  <a:lnTo>
                    <a:pt x="618109" y="1557782"/>
                  </a:lnTo>
                  <a:cubicBezTo>
                    <a:pt x="533146" y="1704975"/>
                    <a:pt x="344805" y="1755521"/>
                    <a:pt x="197612" y="1670431"/>
                  </a:cubicBezTo>
                  <a:cubicBezTo>
                    <a:pt x="50419" y="1585341"/>
                    <a:pt x="0" y="1397127"/>
                    <a:pt x="84963" y="1249934"/>
                  </a:cubicBezTo>
                  <a:close/>
                </a:path>
              </a:pathLst>
            </a:custGeom>
            <a:solidFill>
              <a:srgbClr val="113AA6"/>
            </a:solidFill>
          </p:spPr>
        </p:sp>
      </p:grpSp>
      <p:sp>
        <p:nvSpPr>
          <p:cNvPr name="Freeform 10" id="10"/>
          <p:cNvSpPr/>
          <p:nvPr/>
        </p:nvSpPr>
        <p:spPr>
          <a:xfrm flipH="false" flipV="false" rot="0">
            <a:off x="5086849" y="535178"/>
            <a:ext cx="10500035" cy="5053142"/>
          </a:xfrm>
          <a:custGeom>
            <a:avLst/>
            <a:gdLst/>
            <a:ahLst/>
            <a:cxnLst/>
            <a:rect r="r" b="b" t="t" l="l"/>
            <a:pathLst>
              <a:path h="5053142" w="10500035">
                <a:moveTo>
                  <a:pt x="0" y="0"/>
                </a:moveTo>
                <a:lnTo>
                  <a:pt x="10500035" y="0"/>
                </a:lnTo>
                <a:lnTo>
                  <a:pt x="10500035" y="5053142"/>
                </a:lnTo>
                <a:lnTo>
                  <a:pt x="0" y="5053142"/>
                </a:lnTo>
                <a:lnTo>
                  <a:pt x="0" y="0"/>
                </a:lnTo>
                <a:close/>
              </a:path>
            </a:pathLst>
          </a:custGeom>
          <a:blipFill>
            <a:blip r:embed="rId2"/>
            <a:stretch>
              <a:fillRect l="0" t="0" r="0" b="0"/>
            </a:stretch>
          </a:blipFill>
        </p:spPr>
      </p:sp>
      <p:sp>
        <p:nvSpPr>
          <p:cNvPr name="TextBox 11" id="11"/>
          <p:cNvSpPr txBox="true"/>
          <p:nvPr/>
        </p:nvSpPr>
        <p:spPr>
          <a:xfrm rot="0">
            <a:off x="1691237" y="700109"/>
            <a:ext cx="2589416" cy="647656"/>
          </a:xfrm>
          <a:prstGeom prst="rect">
            <a:avLst/>
          </a:prstGeom>
        </p:spPr>
        <p:txBody>
          <a:bodyPr anchor="t" rtlCol="false" tIns="0" lIns="0" bIns="0" rIns="0">
            <a:spAutoFit/>
          </a:bodyPr>
          <a:lstStyle/>
          <a:p>
            <a:pPr algn="ctr">
              <a:lnSpc>
                <a:spcPts val="5040"/>
              </a:lnSpc>
            </a:pPr>
            <a:r>
              <a:rPr lang="en-US" sz="4200">
                <a:solidFill>
                  <a:srgbClr val="113AA6"/>
                </a:solidFill>
                <a:latin typeface="字由点字倔强黑"/>
                <a:ea typeface="字由点字倔强黑"/>
                <a:cs typeface="字由点字倔强黑"/>
                <a:sym typeface="字由点字倔强黑"/>
              </a:rPr>
              <a:t>测试结果</a:t>
            </a:r>
          </a:p>
        </p:txBody>
      </p:sp>
      <p:sp>
        <p:nvSpPr>
          <p:cNvPr name="TextBox 12" id="12"/>
          <p:cNvSpPr txBox="true"/>
          <p:nvPr/>
        </p:nvSpPr>
        <p:spPr>
          <a:xfrm rot="0">
            <a:off x="1941378" y="1347766"/>
            <a:ext cx="3145471" cy="303328"/>
          </a:xfrm>
          <a:prstGeom prst="rect">
            <a:avLst/>
          </a:prstGeom>
        </p:spPr>
        <p:txBody>
          <a:bodyPr anchor="t" rtlCol="false" tIns="0" lIns="0" bIns="0" rIns="0">
            <a:spAutoFit/>
          </a:bodyPr>
          <a:lstStyle/>
          <a:p>
            <a:pPr algn="ctr">
              <a:lnSpc>
                <a:spcPts val="2431"/>
              </a:lnSpc>
            </a:pPr>
            <a:r>
              <a:rPr lang="en-US" sz="2026">
                <a:solidFill>
                  <a:srgbClr val="000000"/>
                </a:solidFill>
                <a:latin typeface="阿里巴巴普惠体"/>
                <a:ea typeface="阿里巴巴普惠体"/>
                <a:cs typeface="阿里巴巴普惠体"/>
                <a:sym typeface="阿里巴巴普惠体"/>
              </a:rPr>
              <a:t>Test Result</a:t>
            </a:r>
          </a:p>
        </p:txBody>
      </p:sp>
      <p:sp>
        <p:nvSpPr>
          <p:cNvPr name="Freeform 13" id="13"/>
          <p:cNvSpPr/>
          <p:nvPr/>
        </p:nvSpPr>
        <p:spPr>
          <a:xfrm flipH="false" flipV="false" rot="0">
            <a:off x="5086849" y="5881195"/>
            <a:ext cx="10500035" cy="4095014"/>
          </a:xfrm>
          <a:custGeom>
            <a:avLst/>
            <a:gdLst/>
            <a:ahLst/>
            <a:cxnLst/>
            <a:rect r="r" b="b" t="t" l="l"/>
            <a:pathLst>
              <a:path h="4095014" w="10500035">
                <a:moveTo>
                  <a:pt x="0" y="0"/>
                </a:moveTo>
                <a:lnTo>
                  <a:pt x="10500035" y="0"/>
                </a:lnTo>
                <a:lnTo>
                  <a:pt x="10500035" y="4095013"/>
                </a:lnTo>
                <a:lnTo>
                  <a:pt x="0" y="4095013"/>
                </a:lnTo>
                <a:lnTo>
                  <a:pt x="0" y="0"/>
                </a:lnTo>
                <a:close/>
              </a:path>
            </a:pathLst>
          </a:custGeom>
          <a:blipFill>
            <a:blip r:embed="rId3"/>
            <a:stretch>
              <a:fillRect l="0" t="0" r="0" b="0"/>
            </a:stretch>
          </a:blipFill>
        </p:spPr>
      </p:sp>
      <p:sp>
        <p:nvSpPr>
          <p:cNvPr name="TextBox 14" id="14"/>
          <p:cNvSpPr txBox="true"/>
          <p:nvPr/>
        </p:nvSpPr>
        <p:spPr>
          <a:xfrm rot="0">
            <a:off x="1323867" y="2629883"/>
            <a:ext cx="3520646" cy="613591"/>
          </a:xfrm>
          <a:prstGeom prst="rect">
            <a:avLst/>
          </a:prstGeom>
        </p:spPr>
        <p:txBody>
          <a:bodyPr anchor="t" rtlCol="false" tIns="0" lIns="0" bIns="0" rIns="0">
            <a:spAutoFit/>
          </a:bodyPr>
          <a:lstStyle/>
          <a:p>
            <a:pPr algn="ctr">
              <a:lnSpc>
                <a:spcPts val="2426"/>
              </a:lnSpc>
            </a:pPr>
            <a:r>
              <a:rPr lang="en-US" sz="2022">
                <a:solidFill>
                  <a:srgbClr val="000000"/>
                </a:solidFill>
                <a:latin typeface="阿里巴巴普惠体"/>
                <a:ea typeface="阿里巴巴普惠体"/>
                <a:cs typeface="阿里巴巴普惠体"/>
                <a:sym typeface="阿里巴巴普惠体"/>
              </a:rPr>
              <a:t>随机对 50 款手机进行测试，其中有效执行41款</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DAGZjc_f1FI</dc:identifier>
  <dcterms:modified xsi:type="dcterms:W3CDTF">2011-08-01T06:04:30Z</dcterms:modified>
  <cp:revision>1</cp:revision>
  <dc:title>第三阶段汇报</dc:title>
</cp:coreProperties>
</file>